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09"/>
  </p:notesMasterIdLst>
  <p:sldIdLst>
    <p:sldId id="256" r:id="rId2"/>
    <p:sldId id="1049"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73" r:id="rId47"/>
    <p:sldId id="769" r:id="rId48"/>
    <p:sldId id="770" r:id="rId49"/>
    <p:sldId id="771" r:id="rId50"/>
    <p:sldId id="772" r:id="rId51"/>
    <p:sldId id="774" r:id="rId52"/>
    <p:sldId id="775" r:id="rId53"/>
    <p:sldId id="765" r:id="rId54"/>
    <p:sldId id="335" r:id="rId55"/>
    <p:sldId id="1036" r:id="rId56"/>
    <p:sldId id="1039" r:id="rId57"/>
    <p:sldId id="336" r:id="rId58"/>
    <p:sldId id="777" r:id="rId59"/>
    <p:sldId id="780" r:id="rId60"/>
    <p:sldId id="778" r:id="rId61"/>
    <p:sldId id="779" r:id="rId62"/>
    <p:sldId id="337" r:id="rId63"/>
    <p:sldId id="338" r:id="rId64"/>
    <p:sldId id="339" r:id="rId65"/>
    <p:sldId id="340" r:id="rId66"/>
    <p:sldId id="1040" r:id="rId67"/>
    <p:sldId id="1041" r:id="rId68"/>
    <p:sldId id="1042" r:id="rId69"/>
    <p:sldId id="1043" r:id="rId70"/>
    <p:sldId id="1035" r:id="rId71"/>
    <p:sldId id="1038" r:id="rId72"/>
    <p:sldId id="341" r:id="rId73"/>
    <p:sldId id="368" r:id="rId74"/>
    <p:sldId id="263" r:id="rId75"/>
    <p:sldId id="304" r:id="rId76"/>
    <p:sldId id="305" r:id="rId77"/>
    <p:sldId id="306" r:id="rId78"/>
    <p:sldId id="526" r:id="rId79"/>
    <p:sldId id="307" r:id="rId80"/>
    <p:sldId id="308" r:id="rId81"/>
    <p:sldId id="369" r:id="rId82"/>
    <p:sldId id="995" r:id="rId83"/>
    <p:sldId id="994" r:id="rId84"/>
    <p:sldId id="310" r:id="rId85"/>
    <p:sldId id="311" r:id="rId86"/>
    <p:sldId id="312" r:id="rId87"/>
    <p:sldId id="313" r:id="rId88"/>
    <p:sldId id="793" r:id="rId89"/>
    <p:sldId id="794" r:id="rId90"/>
    <p:sldId id="523" r:id="rId91"/>
    <p:sldId id="524" r:id="rId92"/>
    <p:sldId id="525" r:id="rId93"/>
    <p:sldId id="351" r:id="rId94"/>
    <p:sldId id="352" r:id="rId95"/>
    <p:sldId id="795" r:id="rId96"/>
    <p:sldId id="853" r:id="rId97"/>
    <p:sldId id="854" r:id="rId98"/>
    <p:sldId id="796" r:id="rId99"/>
    <p:sldId id="797" r:id="rId100"/>
    <p:sldId id="798" r:id="rId101"/>
    <p:sldId id="908" r:id="rId102"/>
    <p:sldId id="905" r:id="rId103"/>
    <p:sldId id="907" r:id="rId104"/>
    <p:sldId id="799" r:id="rId105"/>
    <p:sldId id="913" r:id="rId106"/>
    <p:sldId id="914" r:id="rId107"/>
    <p:sldId id="1003" r:id="rId108"/>
    <p:sldId id="371" r:id="rId109"/>
    <p:sldId id="314" r:id="rId110"/>
    <p:sldId id="315" r:id="rId111"/>
    <p:sldId id="316" r:id="rId112"/>
    <p:sldId id="847" r:id="rId113"/>
    <p:sldId id="317" r:id="rId114"/>
    <p:sldId id="318" r:id="rId115"/>
    <p:sldId id="534" r:id="rId116"/>
    <p:sldId id="813" r:id="rId117"/>
    <p:sldId id="814" r:id="rId118"/>
    <p:sldId id="852" r:id="rId119"/>
    <p:sldId id="816" r:id="rId120"/>
    <p:sldId id="996" r:id="rId121"/>
    <p:sldId id="319" r:id="rId122"/>
    <p:sldId id="817" r:id="rId123"/>
    <p:sldId id="818" r:id="rId124"/>
    <p:sldId id="320" r:id="rId125"/>
    <p:sldId id="321" r:id="rId126"/>
    <p:sldId id="322" r:id="rId127"/>
    <p:sldId id="806" r:id="rId128"/>
    <p:sldId id="805" r:id="rId129"/>
    <p:sldId id="807" r:id="rId130"/>
    <p:sldId id="370" r:id="rId131"/>
    <p:sldId id="903" r:id="rId132"/>
    <p:sldId id="323" r:id="rId133"/>
    <p:sldId id="324" r:id="rId134"/>
    <p:sldId id="947" r:id="rId135"/>
    <p:sldId id="325" r:id="rId136"/>
    <p:sldId id="372" r:id="rId137"/>
    <p:sldId id="917" r:id="rId138"/>
    <p:sldId id="918" r:id="rId139"/>
    <p:sldId id="919" r:id="rId140"/>
    <p:sldId id="326" r:id="rId141"/>
    <p:sldId id="327" r:id="rId142"/>
    <p:sldId id="328" r:id="rId143"/>
    <p:sldId id="920" r:id="rId144"/>
    <p:sldId id="860" r:id="rId145"/>
    <p:sldId id="329" r:id="rId146"/>
    <p:sldId id="330" r:id="rId147"/>
    <p:sldId id="331" r:id="rId148"/>
    <p:sldId id="332" r:id="rId149"/>
    <p:sldId id="333" r:id="rId150"/>
    <p:sldId id="334" r:id="rId151"/>
    <p:sldId id="786" r:id="rId152"/>
    <p:sldId id="787" r:id="rId153"/>
    <p:sldId id="353" r:id="rId154"/>
    <p:sldId id="788" r:id="rId155"/>
    <p:sldId id="531" r:id="rId156"/>
    <p:sldId id="864" r:id="rId157"/>
    <p:sldId id="354" r:id="rId158"/>
    <p:sldId id="342" r:id="rId159"/>
    <p:sldId id="781" r:id="rId160"/>
    <p:sldId id="344" r:id="rId161"/>
    <p:sldId id="345" r:id="rId162"/>
    <p:sldId id="845" r:id="rId163"/>
    <p:sldId id="347" r:id="rId164"/>
    <p:sldId id="348" r:id="rId165"/>
    <p:sldId id="349" r:id="rId166"/>
    <p:sldId id="731" r:id="rId167"/>
    <p:sldId id="851" r:id="rId168"/>
    <p:sldId id="846" r:id="rId169"/>
    <p:sldId id="350" r:id="rId170"/>
    <p:sldId id="533" r:id="rId171"/>
    <p:sldId id="355" r:id="rId172"/>
    <p:sldId id="356" r:id="rId173"/>
    <p:sldId id="357" r:id="rId174"/>
    <p:sldId id="358" r:id="rId175"/>
    <p:sldId id="359" r:id="rId176"/>
    <p:sldId id="360" r:id="rId177"/>
    <p:sldId id="361" r:id="rId178"/>
    <p:sldId id="802" r:id="rId179"/>
    <p:sldId id="801" r:id="rId180"/>
    <p:sldId id="800" r:id="rId181"/>
    <p:sldId id="532" r:id="rId182"/>
    <p:sldId id="362" r:id="rId183"/>
    <p:sldId id="1033" r:id="rId184"/>
    <p:sldId id="363" r:id="rId185"/>
    <p:sldId id="365" r:id="rId186"/>
    <p:sldId id="803" r:id="rId187"/>
    <p:sldId id="804" r:id="rId188"/>
    <p:sldId id="366" r:id="rId189"/>
    <p:sldId id="958" r:id="rId190"/>
    <p:sldId id="789" r:id="rId191"/>
    <p:sldId id="790" r:id="rId192"/>
    <p:sldId id="855" r:id="rId193"/>
    <p:sldId id="377" r:id="rId194"/>
    <p:sldId id="782" r:id="rId195"/>
    <p:sldId id="783" r:id="rId196"/>
    <p:sldId id="785" r:id="rId197"/>
    <p:sldId id="375" r:id="rId198"/>
    <p:sldId id="859" r:id="rId199"/>
    <p:sldId id="376" r:id="rId200"/>
    <p:sldId id="378" r:id="rId201"/>
    <p:sldId id="379" r:id="rId202"/>
    <p:sldId id="732" r:id="rId203"/>
    <p:sldId id="380" r:id="rId204"/>
    <p:sldId id="381" r:id="rId205"/>
    <p:sldId id="382" r:id="rId206"/>
    <p:sldId id="383" r:id="rId207"/>
    <p:sldId id="856" r:id="rId208"/>
    <p:sldId id="527" r:id="rId209"/>
    <p:sldId id="530" r:id="rId210"/>
    <p:sldId id="384" r:id="rId211"/>
    <p:sldId id="956" r:id="rId212"/>
    <p:sldId id="857" r:id="rId213"/>
    <p:sldId id="957" r:id="rId214"/>
    <p:sldId id="858" r:id="rId215"/>
    <p:sldId id="385" r:id="rId216"/>
    <p:sldId id="386" r:id="rId217"/>
    <p:sldId id="921" r:id="rId218"/>
    <p:sldId id="900" r:id="rId219"/>
    <p:sldId id="915" r:id="rId220"/>
    <p:sldId id="901" r:id="rId221"/>
    <p:sldId id="387" r:id="rId222"/>
    <p:sldId id="388" r:id="rId223"/>
    <p:sldId id="389" r:id="rId224"/>
    <p:sldId id="848" r:id="rId225"/>
    <p:sldId id="922" r:id="rId226"/>
    <p:sldId id="909" r:id="rId227"/>
    <p:sldId id="910" r:id="rId228"/>
    <p:sldId id="390" r:id="rId229"/>
    <p:sldId id="1029" r:id="rId230"/>
    <p:sldId id="1031" r:id="rId231"/>
    <p:sldId id="1030" r:id="rId232"/>
    <p:sldId id="1032" r:id="rId233"/>
    <p:sldId id="959" r:id="rId234"/>
    <p:sldId id="916" r:id="rId235"/>
    <p:sldId id="960" r:id="rId236"/>
    <p:sldId id="911" r:id="rId237"/>
    <p:sldId id="912" r:id="rId238"/>
    <p:sldId id="961" r:id="rId239"/>
    <p:sldId id="529" r:id="rId240"/>
    <p:sldId id="422" r:id="rId241"/>
    <p:sldId id="423" r:id="rId242"/>
    <p:sldId id="424" r:id="rId243"/>
    <p:sldId id="425" r:id="rId244"/>
    <p:sldId id="426" r:id="rId245"/>
    <p:sldId id="427" r:id="rId246"/>
    <p:sldId id="428" r:id="rId247"/>
    <p:sldId id="863" r:id="rId248"/>
    <p:sldId id="429" r:id="rId249"/>
    <p:sldId id="733" r:id="rId250"/>
    <p:sldId id="734" r:id="rId251"/>
    <p:sldId id="735" r:id="rId252"/>
    <p:sldId id="736" r:id="rId253"/>
    <p:sldId id="737" r:id="rId254"/>
    <p:sldId id="738" r:id="rId255"/>
    <p:sldId id="739" r:id="rId256"/>
    <p:sldId id="740" r:id="rId257"/>
    <p:sldId id="741" r:id="rId258"/>
    <p:sldId id="742" r:id="rId259"/>
    <p:sldId id="743" r:id="rId260"/>
    <p:sldId id="744" r:id="rId261"/>
    <p:sldId id="745" r:id="rId262"/>
    <p:sldId id="746" r:id="rId263"/>
    <p:sldId id="747" r:id="rId264"/>
    <p:sldId id="748" r:id="rId265"/>
    <p:sldId id="749" r:id="rId266"/>
    <p:sldId id="750" r:id="rId267"/>
    <p:sldId id="751" r:id="rId268"/>
    <p:sldId id="752" r:id="rId269"/>
    <p:sldId id="754" r:id="rId270"/>
    <p:sldId id="861" r:id="rId271"/>
    <p:sldId id="755" r:id="rId272"/>
    <p:sldId id="756" r:id="rId273"/>
    <p:sldId id="757" r:id="rId274"/>
    <p:sldId id="758" r:id="rId275"/>
    <p:sldId id="862" r:id="rId276"/>
    <p:sldId id="962" r:id="rId277"/>
    <p:sldId id="528" r:id="rId278"/>
    <p:sldId id="430" r:id="rId279"/>
    <p:sldId id="431" r:id="rId280"/>
    <p:sldId id="432" r:id="rId281"/>
    <p:sldId id="433" r:id="rId282"/>
    <p:sldId id="434" r:id="rId283"/>
    <p:sldId id="435" r:id="rId284"/>
    <p:sldId id="436" r:id="rId285"/>
    <p:sldId id="437" r:id="rId286"/>
    <p:sldId id="438" r:id="rId287"/>
    <p:sldId id="439" r:id="rId288"/>
    <p:sldId id="440" r:id="rId289"/>
    <p:sldId id="441" r:id="rId290"/>
    <p:sldId id="442" r:id="rId291"/>
    <p:sldId id="443" r:id="rId292"/>
    <p:sldId id="444" r:id="rId293"/>
    <p:sldId id="445" r:id="rId294"/>
    <p:sldId id="446" r:id="rId295"/>
    <p:sldId id="447" r:id="rId296"/>
    <p:sldId id="448" r:id="rId297"/>
    <p:sldId id="403" r:id="rId298"/>
    <p:sldId id="945" r:id="rId299"/>
    <p:sldId id="401" r:id="rId300"/>
    <p:sldId id="402" r:id="rId301"/>
    <p:sldId id="404" r:id="rId302"/>
    <p:sldId id="405" r:id="rId303"/>
    <p:sldId id="406" r:id="rId304"/>
    <p:sldId id="407" r:id="rId305"/>
    <p:sldId id="408" r:id="rId306"/>
    <p:sldId id="409" r:id="rId307"/>
    <p:sldId id="410" r:id="rId308"/>
    <p:sldId id="411" r:id="rId309"/>
    <p:sldId id="412" r:id="rId310"/>
    <p:sldId id="413" r:id="rId311"/>
    <p:sldId id="414" r:id="rId312"/>
    <p:sldId id="416" r:id="rId313"/>
    <p:sldId id="417" r:id="rId314"/>
    <p:sldId id="759" r:id="rId315"/>
    <p:sldId id="418" r:id="rId316"/>
    <p:sldId id="419" r:id="rId317"/>
    <p:sldId id="420" r:id="rId318"/>
    <p:sldId id="421" r:id="rId319"/>
    <p:sldId id="763" r:id="rId320"/>
    <p:sldId id="764" r:id="rId321"/>
    <p:sldId id="824" r:id="rId322"/>
    <p:sldId id="825" r:id="rId323"/>
    <p:sldId id="826" r:id="rId324"/>
    <p:sldId id="827" r:id="rId325"/>
    <p:sldId id="828" r:id="rId326"/>
    <p:sldId id="829" r:id="rId327"/>
    <p:sldId id="830" r:id="rId328"/>
    <p:sldId id="832" r:id="rId329"/>
    <p:sldId id="833" r:id="rId330"/>
    <p:sldId id="831" r:id="rId331"/>
    <p:sldId id="1027" r:id="rId332"/>
    <p:sldId id="834" r:id="rId333"/>
    <p:sldId id="835" r:id="rId334"/>
    <p:sldId id="836" r:id="rId335"/>
    <p:sldId id="837" r:id="rId336"/>
    <p:sldId id="964" r:id="rId337"/>
    <p:sldId id="450" r:id="rId338"/>
    <p:sldId id="451" r:id="rId339"/>
    <p:sldId id="452" r:id="rId340"/>
    <p:sldId id="453" r:id="rId341"/>
    <p:sldId id="454" r:id="rId342"/>
    <p:sldId id="455" r:id="rId343"/>
    <p:sldId id="456" r:id="rId344"/>
    <p:sldId id="949" r:id="rId345"/>
    <p:sldId id="950" r:id="rId346"/>
    <p:sldId id="951" r:id="rId347"/>
    <p:sldId id="457" r:id="rId348"/>
    <p:sldId id="458" r:id="rId349"/>
    <p:sldId id="459" r:id="rId350"/>
    <p:sldId id="460" r:id="rId351"/>
    <p:sldId id="461" r:id="rId352"/>
    <p:sldId id="838" r:id="rId353"/>
    <p:sldId id="965" r:id="rId354"/>
    <p:sldId id="839" r:id="rId355"/>
    <p:sldId id="840" r:id="rId356"/>
    <p:sldId id="841" r:id="rId357"/>
    <p:sldId id="463" r:id="rId358"/>
    <p:sldId id="462" r:id="rId359"/>
    <p:sldId id="464" r:id="rId360"/>
    <p:sldId id="465" r:id="rId361"/>
    <p:sldId id="466" r:id="rId362"/>
    <p:sldId id="467" r:id="rId363"/>
    <p:sldId id="468" r:id="rId364"/>
    <p:sldId id="469" r:id="rId365"/>
    <p:sldId id="470" r:id="rId366"/>
    <p:sldId id="471" r:id="rId367"/>
    <p:sldId id="472" r:id="rId368"/>
    <p:sldId id="473" r:id="rId369"/>
    <p:sldId id="474" r:id="rId370"/>
    <p:sldId id="475" r:id="rId371"/>
    <p:sldId id="477" r:id="rId372"/>
    <p:sldId id="476" r:id="rId373"/>
    <p:sldId id="669" r:id="rId374"/>
    <p:sldId id="478" r:id="rId375"/>
    <p:sldId id="480" r:id="rId376"/>
    <p:sldId id="670" r:id="rId377"/>
    <p:sldId id="672" r:id="rId378"/>
    <p:sldId id="481" r:id="rId379"/>
    <p:sldId id="671" r:id="rId380"/>
    <p:sldId id="482" r:id="rId381"/>
    <p:sldId id="673" r:id="rId382"/>
    <p:sldId id="483" r:id="rId383"/>
    <p:sldId id="1044" r:id="rId384"/>
    <p:sldId id="1050" r:id="rId385"/>
    <p:sldId id="1045" r:id="rId386"/>
    <p:sldId id="1046" r:id="rId387"/>
    <p:sldId id="1047" r:id="rId388"/>
    <p:sldId id="1048" r:id="rId389"/>
    <p:sldId id="503" r:id="rId390"/>
    <p:sldId id="484" r:id="rId391"/>
    <p:sldId id="485" r:id="rId392"/>
    <p:sldId id="486" r:id="rId393"/>
    <p:sldId id="487" r:id="rId394"/>
    <p:sldId id="488" r:id="rId395"/>
    <p:sldId id="489" r:id="rId396"/>
    <p:sldId id="490" r:id="rId397"/>
    <p:sldId id="491" r:id="rId398"/>
    <p:sldId id="492" r:id="rId399"/>
    <p:sldId id="674" r:id="rId400"/>
    <p:sldId id="493" r:id="rId401"/>
    <p:sldId id="494" r:id="rId402"/>
    <p:sldId id="495" r:id="rId403"/>
    <p:sldId id="496" r:id="rId404"/>
    <p:sldId id="497" r:id="rId405"/>
    <p:sldId id="498" r:id="rId406"/>
    <p:sldId id="499" r:id="rId407"/>
    <p:sldId id="500" r:id="rId408"/>
    <p:sldId id="501" r:id="rId409"/>
    <p:sldId id="502" r:id="rId410"/>
    <p:sldId id="504" r:id="rId411"/>
    <p:sldId id="505" r:id="rId412"/>
    <p:sldId id="506" r:id="rId413"/>
    <p:sldId id="507" r:id="rId414"/>
    <p:sldId id="508" r:id="rId415"/>
    <p:sldId id="509" r:id="rId416"/>
    <p:sldId id="510" r:id="rId417"/>
    <p:sldId id="511" r:id="rId418"/>
    <p:sldId id="512" r:id="rId419"/>
    <p:sldId id="675" r:id="rId420"/>
    <p:sldId id="513" r:id="rId421"/>
    <p:sldId id="514" r:id="rId422"/>
    <p:sldId id="515" r:id="rId423"/>
    <p:sldId id="516" r:id="rId424"/>
    <p:sldId id="518" r:id="rId425"/>
    <p:sldId id="517" r:id="rId426"/>
    <p:sldId id="519" r:id="rId427"/>
    <p:sldId id="520" r:id="rId428"/>
    <p:sldId id="521" r:id="rId429"/>
    <p:sldId id="522" r:id="rId430"/>
    <p:sldId id="536" r:id="rId431"/>
    <p:sldId id="537" r:id="rId432"/>
    <p:sldId id="538" r:id="rId433"/>
    <p:sldId id="676" r:id="rId434"/>
    <p:sldId id="539" r:id="rId435"/>
    <p:sldId id="540" r:id="rId436"/>
    <p:sldId id="541" r:id="rId437"/>
    <p:sldId id="542" r:id="rId438"/>
    <p:sldId id="543" r:id="rId439"/>
    <p:sldId id="544" r:id="rId440"/>
    <p:sldId id="545" r:id="rId441"/>
    <p:sldId id="546" r:id="rId442"/>
    <p:sldId id="547" r:id="rId443"/>
    <p:sldId id="548" r:id="rId444"/>
    <p:sldId id="549" r:id="rId445"/>
    <p:sldId id="677" r:id="rId446"/>
    <p:sldId id="550" r:id="rId447"/>
    <p:sldId id="551" r:id="rId448"/>
    <p:sldId id="1034" r:id="rId449"/>
    <p:sldId id="552" r:id="rId450"/>
    <p:sldId id="553" r:id="rId451"/>
    <p:sldId id="554" r:id="rId452"/>
    <p:sldId id="555" r:id="rId453"/>
    <p:sldId id="556" r:id="rId454"/>
    <p:sldId id="557" r:id="rId455"/>
    <p:sldId id="558" r:id="rId456"/>
    <p:sldId id="678" r:id="rId457"/>
    <p:sldId id="559" r:id="rId458"/>
    <p:sldId id="560" r:id="rId459"/>
    <p:sldId id="561" r:id="rId460"/>
    <p:sldId id="562" r:id="rId461"/>
    <p:sldId id="679" r:id="rId462"/>
    <p:sldId id="563" r:id="rId463"/>
    <p:sldId id="680" r:id="rId464"/>
    <p:sldId id="564" r:id="rId465"/>
    <p:sldId id="565" r:id="rId466"/>
    <p:sldId id="566" r:id="rId467"/>
    <p:sldId id="681" r:id="rId468"/>
    <p:sldId id="567" r:id="rId469"/>
    <p:sldId id="568" r:id="rId470"/>
    <p:sldId id="569" r:id="rId471"/>
    <p:sldId id="570" r:id="rId472"/>
    <p:sldId id="571" r:id="rId473"/>
    <p:sldId id="572" r:id="rId474"/>
    <p:sldId id="573" r:id="rId475"/>
    <p:sldId id="923" r:id="rId476"/>
    <p:sldId id="924" r:id="rId477"/>
    <p:sldId id="925" r:id="rId478"/>
    <p:sldId id="926" r:id="rId479"/>
    <p:sldId id="927" r:id="rId480"/>
    <p:sldId id="928" r:id="rId481"/>
    <p:sldId id="929" r:id="rId482"/>
    <p:sldId id="930" r:id="rId483"/>
    <p:sldId id="574" r:id="rId484"/>
    <p:sldId id="575" r:id="rId485"/>
    <p:sldId id="576" r:id="rId486"/>
    <p:sldId id="577" r:id="rId487"/>
    <p:sldId id="578" r:id="rId488"/>
    <p:sldId id="579" r:id="rId489"/>
    <p:sldId id="580" r:id="rId490"/>
    <p:sldId id="581" r:id="rId491"/>
    <p:sldId id="582" r:id="rId492"/>
    <p:sldId id="583" r:id="rId493"/>
    <p:sldId id="584" r:id="rId494"/>
    <p:sldId id="585" r:id="rId495"/>
    <p:sldId id="938" r:id="rId496"/>
    <p:sldId id="931" r:id="rId497"/>
    <p:sldId id="932" r:id="rId498"/>
    <p:sldId id="933" r:id="rId499"/>
    <p:sldId id="934" r:id="rId500"/>
    <p:sldId id="849" r:id="rId501"/>
    <p:sldId id="937" r:id="rId502"/>
    <p:sldId id="936" r:id="rId503"/>
    <p:sldId id="587" r:id="rId504"/>
    <p:sldId id="586" r:id="rId505"/>
    <p:sldId id="588" r:id="rId506"/>
    <p:sldId id="589" r:id="rId507"/>
    <p:sldId id="590" r:id="rId508"/>
    <p:sldId id="591" r:id="rId509"/>
    <p:sldId id="682" r:id="rId510"/>
    <p:sldId id="592" r:id="rId511"/>
    <p:sldId id="684" r:id="rId512"/>
    <p:sldId id="683" r:id="rId513"/>
    <p:sldId id="593" r:id="rId514"/>
    <p:sldId id="594" r:id="rId515"/>
    <p:sldId id="595" r:id="rId516"/>
    <p:sldId id="596" r:id="rId517"/>
    <p:sldId id="597" r:id="rId518"/>
    <p:sldId id="685" r:id="rId519"/>
    <p:sldId id="598" r:id="rId520"/>
    <p:sldId id="599" r:id="rId521"/>
    <p:sldId id="686" r:id="rId522"/>
    <p:sldId id="600" r:id="rId523"/>
    <p:sldId id="601" r:id="rId524"/>
    <p:sldId id="602" r:id="rId525"/>
    <p:sldId id="603" r:id="rId526"/>
    <p:sldId id="604" r:id="rId527"/>
    <p:sldId id="687" r:id="rId528"/>
    <p:sldId id="605" r:id="rId529"/>
    <p:sldId id="606" r:id="rId530"/>
    <p:sldId id="607" r:id="rId531"/>
    <p:sldId id="608" r:id="rId532"/>
    <p:sldId id="609" r:id="rId533"/>
    <p:sldId id="610" r:id="rId534"/>
    <p:sldId id="611" r:id="rId535"/>
    <p:sldId id="612" r:id="rId536"/>
    <p:sldId id="613" r:id="rId537"/>
    <p:sldId id="614" r:id="rId538"/>
    <p:sldId id="615" r:id="rId539"/>
    <p:sldId id="616" r:id="rId540"/>
    <p:sldId id="617" r:id="rId541"/>
    <p:sldId id="688" r:id="rId542"/>
    <p:sldId id="618" r:id="rId543"/>
    <p:sldId id="689" r:id="rId544"/>
    <p:sldId id="619" r:id="rId545"/>
    <p:sldId id="620" r:id="rId546"/>
    <p:sldId id="621" r:id="rId547"/>
    <p:sldId id="622" r:id="rId548"/>
    <p:sldId id="623" r:id="rId549"/>
    <p:sldId id="690" r:id="rId550"/>
    <p:sldId id="624" r:id="rId551"/>
    <p:sldId id="625" r:id="rId552"/>
    <p:sldId id="626" r:id="rId553"/>
    <p:sldId id="627" r:id="rId554"/>
    <p:sldId id="628" r:id="rId555"/>
    <p:sldId id="629" r:id="rId556"/>
    <p:sldId id="630" r:id="rId557"/>
    <p:sldId id="631" r:id="rId558"/>
    <p:sldId id="632" r:id="rId559"/>
    <p:sldId id="633" r:id="rId560"/>
    <p:sldId id="634" r:id="rId561"/>
    <p:sldId id="635" r:id="rId562"/>
    <p:sldId id="636" r:id="rId563"/>
    <p:sldId id="637" r:id="rId564"/>
    <p:sldId id="638" r:id="rId565"/>
    <p:sldId id="639" r:id="rId566"/>
    <p:sldId id="640" r:id="rId567"/>
    <p:sldId id="641" r:id="rId568"/>
    <p:sldId id="691" r:id="rId569"/>
    <p:sldId id="642" r:id="rId570"/>
    <p:sldId id="643" r:id="rId571"/>
    <p:sldId id="644" r:id="rId572"/>
    <p:sldId id="645" r:id="rId573"/>
    <p:sldId id="692" r:id="rId574"/>
    <p:sldId id="646" r:id="rId575"/>
    <p:sldId id="647" r:id="rId576"/>
    <p:sldId id="969" r:id="rId577"/>
    <p:sldId id="970" r:id="rId578"/>
    <p:sldId id="968" r:id="rId579"/>
    <p:sldId id="971" r:id="rId580"/>
    <p:sldId id="972" r:id="rId581"/>
    <p:sldId id="973" r:id="rId582"/>
    <p:sldId id="974" r:id="rId583"/>
    <p:sldId id="975" r:id="rId584"/>
    <p:sldId id="976" r:id="rId585"/>
    <p:sldId id="978" r:id="rId586"/>
    <p:sldId id="979" r:id="rId587"/>
    <p:sldId id="648" r:id="rId588"/>
    <p:sldId id="844" r:id="rId589"/>
    <p:sldId id="649" r:id="rId590"/>
    <p:sldId id="650" r:id="rId591"/>
    <p:sldId id="651" r:id="rId592"/>
    <p:sldId id="652" r:id="rId593"/>
    <p:sldId id="653" r:id="rId594"/>
    <p:sldId id="654" r:id="rId595"/>
    <p:sldId id="693" r:id="rId596"/>
    <p:sldId id="655" r:id="rId597"/>
    <p:sldId id="656" r:id="rId598"/>
    <p:sldId id="657" r:id="rId599"/>
    <p:sldId id="658" r:id="rId600"/>
    <p:sldId id="659" r:id="rId601"/>
    <p:sldId id="660" r:id="rId602"/>
    <p:sldId id="661" r:id="rId603"/>
    <p:sldId id="662" r:id="rId604"/>
    <p:sldId id="998" r:id="rId605"/>
    <p:sldId id="999" r:id="rId606"/>
    <p:sldId id="663" r:id="rId607"/>
    <p:sldId id="984" r:id="rId608"/>
    <p:sldId id="985" r:id="rId609"/>
    <p:sldId id="986" r:id="rId610"/>
    <p:sldId id="987" r:id="rId611"/>
    <p:sldId id="988" r:id="rId612"/>
    <p:sldId id="989" r:id="rId613"/>
    <p:sldId id="1010" r:id="rId614"/>
    <p:sldId id="1011" r:id="rId615"/>
    <p:sldId id="694" r:id="rId616"/>
    <p:sldId id="695" r:id="rId617"/>
    <p:sldId id="696" r:id="rId618"/>
    <p:sldId id="697" r:id="rId619"/>
    <p:sldId id="698" r:id="rId620"/>
    <p:sldId id="699" r:id="rId621"/>
    <p:sldId id="700" r:id="rId622"/>
    <p:sldId id="701" r:id="rId623"/>
    <p:sldId id="702" r:id="rId624"/>
    <p:sldId id="1008" r:id="rId625"/>
    <p:sldId id="1007" r:id="rId626"/>
    <p:sldId id="1005" r:id="rId627"/>
    <p:sldId id="1006" r:id="rId628"/>
    <p:sldId id="1009" r:id="rId629"/>
    <p:sldId id="703" r:id="rId630"/>
    <p:sldId id="704" r:id="rId631"/>
    <p:sldId id="705" r:id="rId632"/>
    <p:sldId id="706" r:id="rId633"/>
    <p:sldId id="707" r:id="rId634"/>
    <p:sldId id="708" r:id="rId635"/>
    <p:sldId id="709" r:id="rId636"/>
    <p:sldId id="710" r:id="rId637"/>
    <p:sldId id="711" r:id="rId638"/>
    <p:sldId id="712" r:id="rId639"/>
    <p:sldId id="713" r:id="rId640"/>
    <p:sldId id="714" r:id="rId641"/>
    <p:sldId id="715" r:id="rId642"/>
    <p:sldId id="716" r:id="rId643"/>
    <p:sldId id="717" r:id="rId644"/>
    <p:sldId id="718" r:id="rId645"/>
    <p:sldId id="719" r:id="rId646"/>
    <p:sldId id="720" r:id="rId647"/>
    <p:sldId id="721" r:id="rId648"/>
    <p:sldId id="722" r:id="rId649"/>
    <p:sldId id="935" r:id="rId650"/>
    <p:sldId id="723" r:id="rId651"/>
    <p:sldId id="724" r:id="rId652"/>
    <p:sldId id="725" r:id="rId653"/>
    <p:sldId id="726" r:id="rId654"/>
    <p:sldId id="727" r:id="rId655"/>
    <p:sldId id="728" r:id="rId656"/>
    <p:sldId id="729" r:id="rId657"/>
    <p:sldId id="730" r:id="rId658"/>
    <p:sldId id="939" r:id="rId659"/>
    <p:sldId id="940" r:id="rId660"/>
    <p:sldId id="941" r:id="rId661"/>
    <p:sldId id="942" r:id="rId662"/>
    <p:sldId id="943" r:id="rId663"/>
    <p:sldId id="944" r:id="rId664"/>
    <p:sldId id="1012" r:id="rId665"/>
    <p:sldId id="761" r:id="rId666"/>
    <p:sldId id="762" r:id="rId667"/>
    <p:sldId id="902" r:id="rId668"/>
    <p:sldId id="1002" r:id="rId669"/>
    <p:sldId id="955" r:id="rId670"/>
    <p:sldId id="990" r:id="rId671"/>
    <p:sldId id="946" r:id="rId672"/>
    <p:sldId id="967" r:id="rId673"/>
    <p:sldId id="865" r:id="rId674"/>
    <p:sldId id="1001" r:id="rId675"/>
    <p:sldId id="1000" r:id="rId676"/>
    <p:sldId id="866" r:id="rId677"/>
    <p:sldId id="867" r:id="rId678"/>
    <p:sldId id="868" r:id="rId679"/>
    <p:sldId id="869" r:id="rId680"/>
    <p:sldId id="870" r:id="rId681"/>
    <p:sldId id="871" r:id="rId682"/>
    <p:sldId id="872" r:id="rId683"/>
    <p:sldId id="873" r:id="rId684"/>
    <p:sldId id="874" r:id="rId685"/>
    <p:sldId id="875" r:id="rId686"/>
    <p:sldId id="876" r:id="rId687"/>
    <p:sldId id="878" r:id="rId688"/>
    <p:sldId id="880" r:id="rId689"/>
    <p:sldId id="881" r:id="rId690"/>
    <p:sldId id="882" r:id="rId691"/>
    <p:sldId id="883" r:id="rId692"/>
    <p:sldId id="884" r:id="rId693"/>
    <p:sldId id="885" r:id="rId694"/>
    <p:sldId id="886" r:id="rId695"/>
    <p:sldId id="888" r:id="rId696"/>
    <p:sldId id="887" r:id="rId697"/>
    <p:sldId id="889" r:id="rId698"/>
    <p:sldId id="890" r:id="rId699"/>
    <p:sldId id="891" r:id="rId700"/>
    <p:sldId id="892" r:id="rId701"/>
    <p:sldId id="893" r:id="rId702"/>
    <p:sldId id="894" r:id="rId703"/>
    <p:sldId id="895" r:id="rId704"/>
    <p:sldId id="896" r:id="rId705"/>
    <p:sldId id="897" r:id="rId706"/>
    <p:sldId id="898" r:id="rId707"/>
    <p:sldId id="899" r:id="rId708"/>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DEB1D905-6D36-4A28-9155-2C212EC46C0F}">
          <p14:sldIdLst/>
        </p14:section>
        <p14:section name="Default Section" id="{446D0059-68CE-4DD9-8B89-A6AACE7AE25E}">
          <p14:sldIdLst>
            <p14:sldId id="256"/>
            <p14:sldId id="1049"/>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312"/>
            <p14:sldId id="313"/>
          </p14:sldIdLst>
        </p14:section>
        <p14:section name="Useful Operators in python" id="{56C92FB1-E616-4DA5-9C01-E460B1826D6C}">
          <p14:sldIdLst>
            <p14:sldId id="793"/>
            <p14:sldId id="794"/>
            <p14:sldId id="523"/>
            <p14:sldId id="524"/>
            <p14:sldId id="525"/>
            <p14:sldId id="351"/>
            <p14:sldId id="352"/>
            <p14:sldId id="795"/>
            <p14:sldId id="853"/>
            <p14:sldId id="854"/>
            <p14:sldId id="796"/>
            <p14:sldId id="797"/>
            <p14:sldId id="798"/>
            <p14:sldId id="908"/>
            <p14:sldId id="905"/>
            <p14:sldId id="907"/>
            <p14:sldId id="79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316"/>
            <p14:sldId id="847"/>
            <p14:sldId id="317"/>
            <p14:sldId id="318"/>
            <p14:sldId id="534"/>
            <p14:sldId id="813"/>
            <p14:sldId id="814"/>
            <p14:sldId id="852"/>
            <p14:sldId id="816"/>
            <p14:sldId id="996"/>
            <p14:sldId id="319"/>
            <p14:sldId id="817"/>
            <p14:sldId id="818"/>
            <p14:sldId id="320"/>
            <p14:sldId id="32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372"/>
            <p14:sldId id="917"/>
            <p14:sldId id="918"/>
            <p14:sldId id="919"/>
            <p14:sldId id="326"/>
            <p14:sldId id="327"/>
            <p14:sldId id="328"/>
            <p14:sldId id="920"/>
            <p14:sldId id="860"/>
            <p14:sldId id="329"/>
            <p14:sldId id="330"/>
            <p14:sldId id="331"/>
            <p14:sldId id="332"/>
            <p14:sldId id="333"/>
            <p14:sldId id="334"/>
          </p14:sldIdLst>
        </p14:section>
        <p14:section name="Les chaines de caractères" id="{2A23639F-1681-4770-BDDD-F53DD0041075}">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List comprehension" id="{56580F64-191D-4A03-80EF-5F70802DDAD0}">
          <p14:sldIdLst>
            <p14:sldId id="801"/>
            <p14:sldId id="800"/>
            <p14:sldId id="532"/>
            <p14:sldId id="362"/>
            <p14:sldId id="1033"/>
            <p14:sldId id="363"/>
            <p14:sldId id="365"/>
            <p14:sldId id="803"/>
            <p14:sldId id="804"/>
            <p14:sldId id="366"/>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859"/>
            <p14:sldId id="376"/>
            <p14:sldId id="378"/>
            <p14:sldId id="379"/>
            <p14:sldId id="732"/>
            <p14:sldId id="380"/>
            <p14:sldId id="381"/>
            <p14:sldId id="382"/>
            <p14:sldId id="383"/>
            <p14:sldId id="856"/>
            <p14:sldId id="527"/>
            <p14:sldId id="530"/>
            <p14:sldId id="384"/>
          </p14:sldIdLst>
        </p14:section>
        <p14:section name="Generator Expressions" id="{8FA98750-42B4-4149-AFB2-BF7D051C358E}">
          <p14:sldIdLst>
            <p14:sldId id="956"/>
            <p14:sldId id="857"/>
          </p14:sldIdLst>
        </p14:section>
        <p14:section name="Unpacking operator" id="{8D90F68D-95E4-4B1F-A8E4-B5542F6BD4F1}">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386"/>
            <p14:sldId id="921"/>
            <p14:sldId id="900"/>
            <p14:sldId id="915"/>
            <p14:sldId id="901"/>
            <p14:sldId id="387"/>
            <p14:sldId id="388"/>
            <p14:sldId id="389"/>
            <p14:sldId id="848"/>
            <p14:sldId id="922"/>
            <p14:sldId id="909"/>
            <p14:sldId id="910"/>
            <p14:sldId id="390"/>
          </p14:sldIdLst>
        </p14:section>
        <p14:section name="Recherche récursive d’un fichier" id="{E54E83BD-A613-44BD-9B9F-3800B27B71BC}">
          <p14:sldIdLst>
            <p14:sldId id="1029"/>
            <p14:sldId id="1031"/>
            <p14:sldId id="1030"/>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ldId id="912"/>
            <p14:sldId id="961"/>
          </p14:sldIdLst>
        </p14:section>
        <p14:section name="Appréhendez les classes" id="{E175053A-F758-4251-AC67-FE357017584D}">
          <p14:sldIdLst/>
        </p14:section>
        <p14:section name="Définissez des propriétés" id="{0BF06018-B467-48F0-ABC1-2510FC7C36FF}">
          <p14:sldIdLst>
            <p14:sldId id="529"/>
            <p14:sldId id="422"/>
            <p14:sldId id="423"/>
            <p14:sldId id="424"/>
            <p14:sldId id="425"/>
            <p14:sldId id="426"/>
            <p14:sldId id="427"/>
            <p14:sldId id="428"/>
            <p14:sldId id="863"/>
            <p14:sldId id="429"/>
          </p14:sldIdLst>
        </p14:section>
        <p14:section name="Appliquez des méthodes spéciales" id="{9A1B3AD3-BF7A-410D-ABD6-3FACCBEBB7FA}">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63ADC925-1B92-49DA-8FF1-1647B182BB98}">
          <p14:sldIdLst>
            <p14:sldId id="862"/>
            <p14:sldId id="962"/>
          </p14:sldIdLst>
        </p14:section>
        <p14:section name="Appliquez 2 méthodes de tri" id="{972D2E2C-8CAE-42FC-B47D-9E1646A9A9B1}">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457"/>
            <p14:sldId id="458"/>
            <p14:sldId id="459"/>
            <p14:sldId id="460"/>
            <p14:sldId id="461"/>
          </p14:sldIdLst>
        </p14:section>
        <p14:section name="Section 30" id="{4138EFE4-36BC-448B-9B75-451D32E26B92}">
          <p14:sldIdLst>
            <p14:sldId id="838"/>
            <p14:sldId id="965"/>
            <p14:sldId id="839"/>
            <p14:sldId id="840"/>
            <p14:sldId id="841"/>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1034"/>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8"/>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Créez des interfaces graphiques avec Tkinter" id="{932F082D-2E20-48EC-9580-3A2EF421583E}">
          <p14:sldIdLst>
            <p14:sldId id="648"/>
            <p14:sldId id="844"/>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ldId id="662"/>
            <p14:sldId id="998"/>
            <p14:sldId id="999"/>
            <p14:sldId id="663"/>
            <p14:sldId id="984"/>
            <p14:sldId id="985"/>
            <p14:sldId id="986"/>
            <p14:sldId id="987"/>
            <p14:sldId id="988"/>
            <p14:sldId id="989"/>
            <p14:sldId id="1010"/>
            <p14:sldId id="1011"/>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2"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080CA"/>
    <a:srgbClr val="55519F"/>
    <a:srgbClr val="5058A0"/>
    <a:srgbClr val="AC0C77"/>
    <a:srgbClr val="EC8D24"/>
    <a:srgbClr val="902837"/>
    <a:srgbClr val="A71167"/>
    <a:srgbClr val="EC7A7A"/>
    <a:srgbClr val="5397D5"/>
    <a:srgbClr val="C907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48" autoAdjust="0"/>
    <p:restoredTop sz="94645" autoAdjust="0"/>
  </p:normalViewPr>
  <p:slideViewPr>
    <p:cSldViewPr snapToGrid="0">
      <p:cViewPr varScale="1">
        <p:scale>
          <a:sx n="119" d="100"/>
          <a:sy n="119" d="100"/>
        </p:scale>
        <p:origin x="96" y="19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682" Type="http://schemas.openxmlformats.org/officeDocument/2006/relationships/slide" Target="slides/slide681.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slide" Target="slides/slide683.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notesMaster" Target="notesMasters/notesMaster1.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presProps" Target="presProps.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theme" Target="theme/theme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705" Type="http://schemas.openxmlformats.org/officeDocument/2006/relationships/slide" Target="slides/slide70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691" Type="http://schemas.openxmlformats.org/officeDocument/2006/relationships/slide" Target="slides/slide690.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681" Type="http://schemas.openxmlformats.org/officeDocument/2006/relationships/slide" Target="slides/slide680.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commentAuthors" Target="commentAuthor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viewProps" Target="viewProps.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tableStyles" Target="tableStyles.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12/12/2020</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584</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585</a:t>
            </a:fld>
            <a:endParaRPr lang="fr-FR" dirty="0"/>
          </a:p>
        </p:txBody>
      </p:sp>
    </p:spTree>
    <p:extLst>
      <p:ext uri="{BB962C8B-B14F-4D97-AF65-F5344CB8AC3E}">
        <p14:creationId xmlns:p14="http://schemas.microsoft.com/office/powerpoint/2010/main" val="844757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586</a:t>
            </a:fld>
            <a:endParaRPr lang="fr-FR" dirty="0"/>
          </a:p>
        </p:txBody>
      </p:sp>
    </p:spTree>
    <p:extLst>
      <p:ext uri="{BB962C8B-B14F-4D97-AF65-F5344CB8AC3E}">
        <p14:creationId xmlns:p14="http://schemas.microsoft.com/office/powerpoint/2010/main" val="307511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12/12/2020</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12/12/2020</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12/12/2020</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12/12/2020</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12/12/2020</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12/12/2020</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12/12/2020</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12/12/2020</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12/12/2020</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12/12/2020</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12/12/2020</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12/12/2020</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slide" Target="slide21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slide" Target="slide207.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650.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slide" Target="slide3.xml"/><Relationship Id="rId68" Type="http://schemas.openxmlformats.org/officeDocument/2006/relationships/slide" Target="slide83.xml"/><Relationship Id="rId84" Type="http://schemas.openxmlformats.org/officeDocument/2006/relationships/slide" Target="slide233.xml"/><Relationship Id="rId89" Type="http://schemas.openxmlformats.org/officeDocument/2006/relationships/slide" Target="slide275.xml"/><Relationship Id="rId112" Type="http://schemas.openxmlformats.org/officeDocument/2006/relationships/slide" Target="slide587.xml"/><Relationship Id="rId16" Type="http://schemas.openxmlformats.org/officeDocument/2006/relationships/image" Target="../media/image15.png"/><Relationship Id="rId107" Type="http://schemas.openxmlformats.org/officeDocument/2006/relationships/slide" Target="slide503.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136.xml"/><Relationship Id="rId79" Type="http://schemas.openxmlformats.org/officeDocument/2006/relationships/slide" Target="slide193.xml"/><Relationship Id="rId102" Type="http://schemas.openxmlformats.org/officeDocument/2006/relationships/slide" Target="slide450.xml"/><Relationship Id="rId5" Type="http://schemas.openxmlformats.org/officeDocument/2006/relationships/image" Target="../media/image4.png"/><Relationship Id="rId61" Type="http://schemas.openxmlformats.org/officeDocument/2006/relationships/image" Target="../media/image60.png"/><Relationship Id="rId82" Type="http://schemas.openxmlformats.org/officeDocument/2006/relationships/slide" Target="slide215.xml"/><Relationship Id="rId90" Type="http://schemas.openxmlformats.org/officeDocument/2006/relationships/slide" Target="slide277.xml"/><Relationship Id="rId95" Type="http://schemas.openxmlformats.org/officeDocument/2006/relationships/slide" Target="slide357.xml"/><Relationship Id="rId1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slide" Target="slide7.xml"/><Relationship Id="rId69" Type="http://schemas.openxmlformats.org/officeDocument/2006/relationships/slide" Target="slide88.xml"/><Relationship Id="rId77" Type="http://schemas.openxmlformats.org/officeDocument/2006/relationships/slide" Target="slide179.xml"/><Relationship Id="rId100" Type="http://schemas.openxmlformats.org/officeDocument/2006/relationships/slide" Target="slide424.xml"/><Relationship Id="rId105" Type="http://schemas.openxmlformats.org/officeDocument/2006/relationships/slide" Target="slide495.xml"/><Relationship Id="rId113" Type="http://schemas.openxmlformats.org/officeDocument/2006/relationships/slide" Target="slide603.xml"/><Relationship Id="rId118" Type="http://schemas.openxmlformats.org/officeDocument/2006/relationships/slide" Target="slide658.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slide" Target="slide127.xml"/><Relationship Id="rId80" Type="http://schemas.openxmlformats.org/officeDocument/2006/relationships/slide" Target="slide211.xml"/><Relationship Id="rId85" Type="http://schemas.openxmlformats.org/officeDocument/2006/relationships/slide" Target="slide235.xml"/><Relationship Id="rId93" Type="http://schemas.openxmlformats.org/officeDocument/2006/relationships/slide" Target="slide336.xml"/><Relationship Id="rId98" Type="http://schemas.openxmlformats.org/officeDocument/2006/relationships/slide" Target="slide389.xml"/><Relationship Id="rId121" Type="http://schemas.openxmlformats.org/officeDocument/2006/relationships/slide" Target="slide672.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slide" Target="slide81.xml"/><Relationship Id="rId103" Type="http://schemas.openxmlformats.org/officeDocument/2006/relationships/slide" Target="slide475.xml"/><Relationship Id="rId108" Type="http://schemas.openxmlformats.org/officeDocument/2006/relationships/slide" Target="slide515.xml"/><Relationship Id="rId116" Type="http://schemas.openxmlformats.org/officeDocument/2006/relationships/slide" Target="slide629.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slide" Target="slide1.xml"/><Relationship Id="rId70" Type="http://schemas.openxmlformats.org/officeDocument/2006/relationships/slide" Target="slide105.xml"/><Relationship Id="rId75" Type="http://schemas.openxmlformats.org/officeDocument/2006/relationships/slide" Target="slide151.xml"/><Relationship Id="rId83" Type="http://schemas.openxmlformats.org/officeDocument/2006/relationships/slide" Target="slide229.xml"/><Relationship Id="rId88" Type="http://schemas.openxmlformats.org/officeDocument/2006/relationships/slide" Target="slide249.xml"/><Relationship Id="rId91" Type="http://schemas.openxmlformats.org/officeDocument/2006/relationships/slide" Target="slide297.xml"/><Relationship Id="rId96" Type="http://schemas.openxmlformats.org/officeDocument/2006/relationships/slide" Target="slide371.xml"/><Relationship Id="rId111" Type="http://schemas.openxmlformats.org/officeDocument/2006/relationships/slide" Target="slide576.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501.xml"/><Relationship Id="rId114" Type="http://schemas.openxmlformats.org/officeDocument/2006/relationships/slide" Target="slide615.xml"/><Relationship Id="rId119" Type="http://schemas.openxmlformats.org/officeDocument/2006/relationships/slide" Target="slide667.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slide" Target="slide46.xml"/><Relationship Id="rId73" Type="http://schemas.openxmlformats.org/officeDocument/2006/relationships/slide" Target="slide130.xml"/><Relationship Id="rId78" Type="http://schemas.openxmlformats.org/officeDocument/2006/relationships/slide" Target="slide189.xml"/><Relationship Id="rId81" Type="http://schemas.openxmlformats.org/officeDocument/2006/relationships/slide" Target="slide213.xml"/><Relationship Id="rId86" Type="http://schemas.openxmlformats.org/officeDocument/2006/relationships/slide" Target="slide237.xml"/><Relationship Id="rId94" Type="http://schemas.openxmlformats.org/officeDocument/2006/relationships/slide" Target="slide352.xml"/><Relationship Id="rId99" Type="http://schemas.openxmlformats.org/officeDocument/2006/relationships/slide" Target="slide408.xml"/><Relationship Id="rId101" Type="http://schemas.openxmlformats.org/officeDocument/2006/relationships/slide" Target="slide437.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536.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158.xml"/><Relationship Id="rId97" Type="http://schemas.openxmlformats.org/officeDocument/2006/relationships/slide" Target="slide383.xml"/><Relationship Id="rId104" Type="http://schemas.openxmlformats.org/officeDocument/2006/relationships/slide" Target="slide483.xml"/><Relationship Id="rId120" Type="http://schemas.openxmlformats.org/officeDocument/2006/relationships/slide" Target="slide669.xml"/><Relationship Id="rId7" Type="http://schemas.openxmlformats.org/officeDocument/2006/relationships/image" Target="../media/image6.png"/><Relationship Id="rId71" Type="http://schemas.openxmlformats.org/officeDocument/2006/relationships/slide" Target="slide108.xml"/><Relationship Id="rId92" Type="http://schemas.openxmlformats.org/officeDocument/2006/relationships/slide" Target="slide319.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slide" Target="slide73.xml"/><Relationship Id="rId87" Type="http://schemas.openxmlformats.org/officeDocument/2006/relationships/slide" Target="slide239.xml"/><Relationship Id="rId110" Type="http://schemas.openxmlformats.org/officeDocument/2006/relationships/slide" Target="slide559.xml"/><Relationship Id="rId115" Type="http://schemas.openxmlformats.org/officeDocument/2006/relationships/slide" Target="slide6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slide" Target="slide289.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58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58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lien_video</a:t>
            </a:r>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randrange</a:t>
            </a:r>
            <a:r>
              <a:rPr lang="fr-FR" altLang="fr-FR" sz="6000" dirty="0">
                <a:solidFill>
                  <a:schemeClr val="accent5">
                    <a:lumMod val="75000"/>
                  </a:schemeClr>
                </a:solidFill>
              </a:rPr>
              <a:t>()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randrange</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randrange</a:t>
            </a:r>
            <a:r>
              <a:rPr lang="fr-FR" sz="1200" dirty="0">
                <a:solidFill>
                  <a:schemeClr val="bg1"/>
                </a:solidFill>
              </a:rPr>
              <a:t>(999)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a:t>
            </a:r>
            <a:r>
              <a:rPr lang="fr-FR" sz="1200" dirty="0" err="1">
                <a:solidFill>
                  <a:schemeClr val="bg1"/>
                </a:solidFill>
              </a:rPr>
              <a:t>randrange</a:t>
            </a:r>
            <a:r>
              <a:rPr lang="fr-FR" sz="1200" dirty="0">
                <a:solidFill>
                  <a:schemeClr val="bg1"/>
                </a:solidFill>
              </a:rPr>
              <a:t>(0, 101, 10)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106</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a:t>
            </a:r>
            <a:r>
              <a:rPr lang="fr-FR" sz="1200" dirty="0" err="1">
                <a:solidFill>
                  <a:schemeClr val="bg1"/>
                </a:solidFill>
              </a:rPr>
              <a:t>os.path.normpath</a:t>
            </a:r>
            <a:r>
              <a:rPr lang="fr-FR" sz="1200" dirty="0">
                <a:solidFill>
                  <a:schemeClr val="bg1"/>
                </a:solidFill>
              </a:rPr>
              <a:t>(chemin))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107</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a:t>
            </a:r>
            <a:r>
              <a:rPr lang="fr-FR" dirty="0" err="1"/>
              <a:t>Docstring</a:t>
            </a:r>
            <a:r>
              <a:rPr lang="fr-FR" dirty="0"/>
              <a:t> </a:t>
            </a:r>
            <a:r>
              <a:rPr lang="fr-FR" dirty="0" err="1"/>
              <a:t>explains</a:t>
            </a:r>
            <a:r>
              <a:rPr lang="fr-FR" dirty="0"/>
              <a:t> </a:t>
            </a:r>
            <a:r>
              <a:rPr lang="fr-FR" dirty="0" err="1"/>
              <a:t>function</a:t>
            </a:r>
            <a:endParaRPr lang="fr-FR" dirty="0"/>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109</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function </a:t>
            </a:r>
          </a:p>
          <a:p>
            <a:r>
              <a:rPr lang="fr-FR" sz="1400" dirty="0">
                <a:solidFill>
                  <a:schemeClr val="bg1"/>
                </a:solidFill>
              </a:rPr>
              <a:t>INPUT: nb, max # by default nb = 7</a:t>
            </a:r>
          </a:p>
          <a:p>
            <a:r>
              <a:rPr lang="fr-FR" sz="1400" dirty="0">
                <a:solidFill>
                  <a:schemeClr val="bg1"/>
                </a:solidFill>
              </a:rPr>
              <a:t>OUTPUT: 7 or other value defined by the function caller, table from 0 to value provided by the user in the function argument</a:t>
            </a:r>
          </a:p>
          <a:p>
            <a:r>
              <a:rPr lang="fr-FR" sz="1400" dirty="0">
                <a:solidFill>
                  <a:schemeClr val="bg1"/>
                </a:solidFill>
              </a:rPr>
              <a:t>‘’’</a:t>
            </a:r>
          </a:p>
          <a:p>
            <a:r>
              <a:rPr lang="fr-FR" sz="1400" dirty="0">
                <a:solidFill>
                  <a:schemeClr val="bg1"/>
                </a:solidFill>
              </a:rPr>
              <a:t>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110</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fonc(a=1,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fonc()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fonc(4)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fonc(b=8,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28533909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  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a:t>
            </a:r>
            <a:r>
              <a:rPr lang="fr-FR" sz="1400" dirty="0" err="1">
                <a:latin typeface="Arial" panose="020B0604020202020204" pitchFamily="34" charset="0"/>
              </a:rPr>
              <a:t>it’s</a:t>
            </a:r>
            <a:r>
              <a:rPr lang="fr-FR" sz="1400" dirty="0">
                <a:latin typeface="Arial" panose="020B0604020202020204" pitchFamily="34" charset="0"/>
              </a:rPr>
              <a:t>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113</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a:t>
            </a:r>
            <a:r>
              <a:rPr lang="fr-FR" dirty="0" err="1">
                <a:solidFill>
                  <a:schemeClr val="bg1"/>
                </a:solidFill>
              </a:rPr>
              <a:t>mystring.lower</a:t>
            </a:r>
            <a:r>
              <a:rPr lang="fr-FR" dirty="0">
                <a:solidFill>
                  <a:schemeClr val="bg1"/>
                </a:solidFill>
              </a:rPr>
              <a:t>()</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[🐍PyTricks]: </a:t>
            </a:r>
            <a:r>
              <a:rPr lang="en-US" sz="6700" dirty="0">
                <a:solidFill>
                  <a:schemeClr val="accent5">
                    <a:lumMod val="75000"/>
                  </a:schemeClr>
                </a:solidFill>
              </a:rPr>
              <a:t>Functions are first-class citizens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996858"/>
            <a:ext cx="1209675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Functions are first-class citizens in Python.</a:t>
            </a:r>
          </a:p>
          <a:p>
            <a:pPr lvl="0" eaLnBrk="0" fontAlgn="base" hangingPunct="0">
              <a:spcBef>
                <a:spcPct val="0"/>
              </a:spcBef>
              <a:spcAft>
                <a:spcPct val="0"/>
              </a:spcAft>
            </a:pPr>
            <a:endParaRPr lang="en-US" altLang="fr-FR" sz="1400" dirty="0">
              <a:latin typeface="Arial" panose="020B0604020202020204" pitchFamily="34" charset="0"/>
            </a:endParaRPr>
          </a:p>
          <a:p>
            <a:pPr lvl="0" eaLnBrk="0" fontAlgn="base" hangingPunct="0">
              <a:spcBef>
                <a:spcPct val="0"/>
              </a:spcBef>
              <a:spcAft>
                <a:spcPct val="0"/>
              </a:spcAft>
            </a:pPr>
            <a:r>
              <a:rPr lang="en-US" altLang="fr-FR" sz="1400" dirty="0">
                <a:latin typeface="Arial" panose="020B0604020202020204" pitchFamily="34" charset="0"/>
              </a:rPr>
              <a:t>They can be passed as arguments to other functions, returned as values from other functions, and assigned to variables and stored in data structures.</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80975" y="2968317"/>
            <a:ext cx="4033839" cy="2308324"/>
          </a:xfrm>
          <a:prstGeom prst="rect">
            <a:avLst/>
          </a:prstGeom>
          <a:solidFill>
            <a:schemeClr val="tx1"/>
          </a:solidFill>
        </p:spPr>
        <p:txBody>
          <a:bodyPr wrap="square" rtlCol="0">
            <a:spAutoFit/>
          </a:bodyPr>
          <a:lstStyle/>
          <a:p>
            <a:r>
              <a:rPr lang="fr-FR" dirty="0">
                <a:solidFill>
                  <a:schemeClr val="bg1"/>
                </a:solidFill>
              </a:rPr>
              <a:t>&gt;&gt;&gt; def myfunc(a, b):</a:t>
            </a:r>
          </a:p>
          <a:p>
            <a:r>
              <a:rPr lang="fr-FR" dirty="0">
                <a:solidFill>
                  <a:schemeClr val="bg1"/>
                </a:solidFill>
              </a:rPr>
              <a:t>...     return a + b</a:t>
            </a:r>
          </a:p>
          <a:p>
            <a:r>
              <a:rPr lang="fr-FR" dirty="0">
                <a:solidFill>
                  <a:schemeClr val="bg1"/>
                </a:solidFill>
              </a:rPr>
              <a:t>...</a:t>
            </a:r>
          </a:p>
          <a:p>
            <a:r>
              <a:rPr lang="fr-FR" dirty="0">
                <a:solidFill>
                  <a:schemeClr val="bg1"/>
                </a:solidFill>
              </a:rPr>
              <a:t>&gt;&gt;&gt; funcs = [myfunc]</a:t>
            </a:r>
          </a:p>
          <a:p>
            <a:r>
              <a:rPr lang="fr-FR" dirty="0">
                <a:solidFill>
                  <a:schemeClr val="bg1"/>
                </a:solidFill>
              </a:rPr>
              <a:t>&gt;&gt;&gt; funcs[0]</a:t>
            </a:r>
          </a:p>
          <a:p>
            <a:r>
              <a:rPr lang="fr-FR" dirty="0">
                <a:solidFill>
                  <a:schemeClr val="bg1"/>
                </a:solidFill>
              </a:rPr>
              <a:t>&lt;function myfunc at 0x107012230&gt;</a:t>
            </a:r>
          </a:p>
          <a:p>
            <a:r>
              <a:rPr lang="fr-FR" dirty="0">
                <a:solidFill>
                  <a:schemeClr val="bg1"/>
                </a:solidFill>
              </a:rPr>
              <a:t>&gt;&gt;&gt; funcs[0](2, 3)</a:t>
            </a:r>
          </a:p>
          <a:p>
            <a:r>
              <a:rPr lang="fr-FR" dirty="0">
                <a:solidFill>
                  <a:schemeClr val="bg1"/>
                </a:solidFill>
              </a:rPr>
              <a:t>5</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115</a:t>
            </a:fld>
            <a:endParaRPr lang="fr-FR" dirty="0"/>
          </a:p>
        </p:txBody>
      </p:sp>
    </p:spTree>
    <p:extLst>
      <p:ext uri="{BB962C8B-B14F-4D97-AF65-F5344CB8AC3E}">
        <p14:creationId xmlns:p14="http://schemas.microsoft.com/office/powerpoint/2010/main" val="23291450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116</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a:solidFill>
                  <a:schemeClr val="bg1"/>
                </a:solidFill>
              </a:rPr>
              <a:t>my_nums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my_nums à square on peut utiliser map</a:t>
            </a:r>
          </a:p>
          <a:p>
            <a:endParaRPr lang="fr-FR" sz="1200" dirty="0">
              <a:solidFill>
                <a:schemeClr val="bg1"/>
              </a:solidFill>
            </a:endParaRPr>
          </a:p>
          <a:p>
            <a:r>
              <a:rPr lang="fr-FR" sz="1200" dirty="0">
                <a:solidFill>
                  <a:schemeClr val="bg1"/>
                </a:solidFill>
              </a:rPr>
              <a:t>for item in map(square, my_nums)</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my_nums)))</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r>
              <a:rPr lang="en-US" sz="1200" dirty="0">
                <a:solidFill>
                  <a:schemeClr val="bg1"/>
                </a:solidFill>
              </a:rPr>
              <a:t>prices = list (map(lambda item: item[1], items))</a:t>
            </a:r>
          </a:p>
          <a:p>
            <a:r>
              <a:rPr lang="fr-FR" sz="1200" dirty="0">
                <a:solidFill>
                  <a:schemeClr val="bg1"/>
                </a:solidFill>
              </a:rPr>
              <a:t>Print(prices)</a:t>
            </a: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check_even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a:t>
            </a:r>
            <a:r>
              <a:rPr lang="fr-FR" sz="1200" dirty="0" err="1">
                <a:solidFill>
                  <a:schemeClr val="bg1"/>
                </a:solidFill>
              </a:rPr>
              <a:t>check_even</a:t>
            </a:r>
            <a:r>
              <a:rPr lang="fr-FR" sz="1200" dirty="0">
                <a:solidFill>
                  <a:schemeClr val="bg1"/>
                </a:solidFill>
              </a:rPr>
              <a:t>, mynums))</a:t>
            </a:r>
          </a:p>
          <a:p>
            <a:endParaRPr lang="fr-FR" sz="1200" dirty="0">
              <a:solidFill>
                <a:schemeClr val="bg1"/>
              </a:solidFill>
            </a:endParaRPr>
          </a:p>
          <a:p>
            <a:r>
              <a:rPr lang="fr-FR" sz="1200" dirty="0">
                <a:solidFill>
                  <a:schemeClr val="bg1"/>
                </a:solidFill>
              </a:rPr>
              <a:t>for n in filter(</a:t>
            </a:r>
            <a:r>
              <a:rPr lang="fr-FR" sz="1200" dirty="0" err="1">
                <a:solidFill>
                  <a:schemeClr val="bg1"/>
                </a:solidFill>
              </a:rPr>
              <a:t>check_even</a:t>
            </a:r>
            <a:r>
              <a:rPr lang="fr-FR" sz="1200" dirty="0">
                <a:solidFill>
                  <a:schemeClr val="bg1"/>
                </a:solidFill>
              </a:rPr>
              <a:t>,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a:p>
            <a:endParaRPr lang="fr-FR" sz="1200" dirty="0">
              <a:solidFill>
                <a:schemeClr val="bg1"/>
              </a:solidFill>
            </a:endParaRPr>
          </a:p>
          <a:p>
            <a:r>
              <a:rPr lang="fr-FR" sz="1200" dirty="0">
                <a:solidFill>
                  <a:schemeClr val="bg1"/>
                </a:solidFill>
              </a:rPr>
              <a:t>filtered = list(filter(lambda item: item[1] &gt;= 10, items))</a:t>
            </a:r>
          </a:p>
          <a:p>
            <a:r>
              <a:rPr lang="fr-FR" sz="1200" dirty="0">
                <a:solidFill>
                  <a:schemeClr val="bg1"/>
                </a:solidFill>
              </a:rPr>
              <a:t>print(filtered)</a:t>
            </a: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3787231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646331"/>
          </a:xfrm>
          <a:prstGeom prst="rect">
            <a:avLst/>
          </a:prstGeom>
          <a:solidFill>
            <a:schemeClr val="tx1"/>
          </a:solidFill>
        </p:spPr>
        <p:txBody>
          <a:bodyPr wrap="square" rtlCol="0">
            <a:spAutoFit/>
          </a:bodyPr>
          <a:lstStyle/>
          <a:p>
            <a:r>
              <a:rPr lang="fr-FR" sz="1200" dirty="0">
                <a:solidFill>
                  <a:schemeClr val="bg1"/>
                </a:solidFill>
              </a:rPr>
              <a:t>any([False, False, True, False]) # cette fonction retourne True car au moins un élément est à True</a:t>
            </a:r>
          </a:p>
          <a:p>
            <a:endParaRPr lang="fr-FR" sz="1200" dirty="0">
              <a:solidFill>
                <a:schemeClr val="bg1"/>
              </a:solidFill>
            </a:endParaRPr>
          </a:p>
          <a:p>
            <a:r>
              <a:rPr lang="fr-FR" sz="1200" dirty="0">
                <a:solidFill>
                  <a:schemeClr val="bg1"/>
                </a:solidFill>
              </a:rPr>
              <a:t>all([False, False, True, False]) # cette fonction retourne False pour qu’elle retourne True tous les éléments doivent être à True.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1015663"/>
          </a:xfrm>
          <a:prstGeom prst="rect">
            <a:avLst/>
          </a:prstGeom>
          <a:solidFill>
            <a:schemeClr val="tx1"/>
          </a:solidFill>
        </p:spPr>
        <p:txBody>
          <a:bodyPr wrap="square" rtlCol="0">
            <a:spAutoFit/>
          </a:bodyPr>
          <a:lstStyle/>
          <a:p>
            <a:r>
              <a:rPr lang="en-US" sz="1200" dirty="0">
                <a:solidFill>
                  <a:schemeClr val="bg1"/>
                </a:solidFill>
              </a:rPr>
              <a:t>all([f.endswith(“.jpg”) for f in files]) # on check si tous les fichiers ont l’extension .jpeg</a:t>
            </a:r>
          </a:p>
          <a:p>
            <a:endParaRPr lang="en-US" sz="1200" dirty="0">
              <a:solidFill>
                <a:schemeClr val="bg1"/>
              </a:solidFill>
            </a:endParaRPr>
          </a:p>
          <a:p>
            <a:r>
              <a:rPr lang="en-US" sz="1200" dirty="0">
                <a:solidFill>
                  <a:schemeClr val="bg1"/>
                </a:solidFill>
              </a:rPr>
              <a:t>Notes= = [12, 14, 20, 10, 8]</a:t>
            </a:r>
          </a:p>
          <a:p>
            <a:r>
              <a:rPr lang="en-US" sz="1200" dirty="0">
                <a:solidFill>
                  <a:schemeClr val="bg1"/>
                </a:solidFill>
              </a:rPr>
              <a:t>any([x &gt; 18 for x in notes]) # permet de verifier si au moins 1 personne a eu plus de 18 (retourne True)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121</a:t>
            </a:fld>
            <a:endParaRPr lang="fr-FR" dirty="0"/>
          </a:p>
        </p:txBody>
      </p:sp>
    </p:spTree>
    <p:extLst>
      <p:ext uri="{BB962C8B-B14F-4D97-AF65-F5344CB8AC3E}">
        <p14:creationId xmlns:p14="http://schemas.microsoft.com/office/powerpoint/2010/main" val="231760482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58035"/>
            <a:ext cx="10700426" cy="581697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a:t>
            </a:r>
            <a:r>
              <a:rPr lang="fr-FR" sz="1200" dirty="0" err="1">
                <a:solidFill>
                  <a:schemeClr val="bg1"/>
                </a:solidFill>
              </a:rPr>
              <a:t>chec_even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122</a:t>
            </a:fld>
            <a:endParaRPr lang="fr-FR" dirty="0"/>
          </a:p>
        </p:txBody>
      </p:sp>
    </p:spTree>
    <p:extLst>
      <p:ext uri="{BB962C8B-B14F-4D97-AF65-F5344CB8AC3E}">
        <p14:creationId xmlns:p14="http://schemas.microsoft.com/office/powerpoint/2010/main" val="179570259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123</a:t>
            </a:fld>
            <a:endParaRPr lang="fr-FR" dirty="0"/>
          </a:p>
        </p:txBody>
      </p:sp>
    </p:spTree>
    <p:extLst>
      <p:ext uri="{BB962C8B-B14F-4D97-AF65-F5344CB8AC3E}">
        <p14:creationId xmlns:p14="http://schemas.microsoft.com/office/powerpoint/2010/main" val="209855680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a:solidFill>
                  <a:schemeClr val="bg1"/>
                </a:solidFill>
              </a:rPr>
              <a:t>math.sqrt(16)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124</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126</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127</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905779"/>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4030383"/>
            <a:ext cx="6866021" cy="2462213"/>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Ainsi:</a:t>
            </a:r>
          </a:p>
          <a:p>
            <a:endParaRPr lang="fr-FR" sz="1400" dirty="0">
              <a:solidFill>
                <a:schemeClr val="bg1"/>
              </a:solidFill>
              <a:highlight>
                <a:srgbClr val="000000"/>
              </a:highlight>
            </a:endParaRPr>
          </a:p>
          <a:p>
            <a:r>
              <a:rPr lang="fr-FR" sz="1400" dirty="0">
                <a:solidFill>
                  <a:schemeClr val="bg1"/>
                </a:solidFill>
                <a:highlight>
                  <a:srgbClr val="000000"/>
                </a:highlight>
              </a:rPr>
              <a:t>‘’’’</a:t>
            </a:r>
          </a:p>
          <a:p>
            <a:r>
              <a:rPr lang="fr-FR" sz="1400" dirty="0">
                <a:solidFill>
                  <a:schemeClr val="bg1"/>
                </a:solidFill>
                <a:highlight>
                  <a:srgbClr val="000000"/>
                </a:highlight>
              </a:rPr>
              <a:t>0</a:t>
            </a:r>
          </a:p>
          <a:p>
            <a:r>
              <a:rPr lang="fr-FR" sz="1400" dirty="0">
                <a:solidFill>
                  <a:schemeClr val="bg1"/>
                </a:solidFill>
                <a:highlight>
                  <a:srgbClr val="000000"/>
                </a:highlight>
              </a:rPr>
              <a:t>0.0	=&gt; False</a:t>
            </a:r>
          </a:p>
          <a:p>
            <a:r>
              <a:rPr lang="fr-FR" sz="1400" dirty="0">
                <a:solidFill>
                  <a:schemeClr val="bg1"/>
                </a:solidFill>
                <a:highlight>
                  <a:srgbClr val="000000"/>
                </a:highlight>
              </a:rPr>
              <a:t>[]</a:t>
            </a:r>
          </a:p>
          <a:p>
            <a:r>
              <a:rPr lang="fr-FR" sz="1400" dirty="0">
                <a:solidFill>
                  <a:schemeClr val="bg1"/>
                </a:solidFill>
                <a:highlight>
                  <a:srgbClr val="000000"/>
                </a:highlight>
              </a:rPr>
              <a:t>{}</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134</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135</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136</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a:t>
            </a:r>
            <a:r>
              <a:rPr lang="fr-FR" altLang="fr-FR" sz="6000" dirty="0" err="1">
                <a:solidFill>
                  <a:schemeClr val="accent5">
                    <a:lumMod val="75000"/>
                  </a:schemeClr>
                </a:solidFill>
              </a:rPr>
              <a:t>Leap</a:t>
            </a:r>
            <a:r>
              <a:rPr lang="fr-FR" altLang="fr-FR" sz="6000" dirty="0">
                <a:solidFill>
                  <a:schemeClr val="accent5">
                    <a:lumMod val="75000"/>
                  </a:schemeClr>
                </a:solidFill>
              </a:rPr>
              <a:t>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err="1">
                <a:solidFill>
                  <a:schemeClr val="accent5">
                    <a:lumMod val="75000"/>
                  </a:schemeClr>
                </a:solidFill>
              </a:rPr>
              <a:t>It’s</a:t>
            </a:r>
            <a:r>
              <a:rPr lang="fr-FR" altLang="fr-FR" sz="6000" dirty="0">
                <a:solidFill>
                  <a:schemeClr val="accent5">
                    <a:lumMod val="75000"/>
                  </a:schemeClr>
                </a:solidFill>
              </a:rPr>
              <a:t>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137</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if ‘’</a:t>
            </a:r>
            <a:r>
              <a:rPr lang="fr-FR" dirty="0" err="1">
                <a:solidFill>
                  <a:schemeClr val="bg1"/>
                </a:solidFill>
                <a:highlight>
                  <a:srgbClr val="000000"/>
                </a:highlight>
              </a:rPr>
              <a:t>cle</a:t>
            </a:r>
            <a:r>
              <a:rPr lang="fr-FR" dirty="0">
                <a:solidFill>
                  <a:schemeClr val="bg1"/>
                </a:solidFill>
                <a:highlight>
                  <a:srgbClr val="000000"/>
                </a:highlight>
              </a:rPr>
              <a:t>’’ in dict: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endParaRPr lang="fr-FR" dirty="0">
              <a:solidFill>
                <a:schemeClr val="bg1"/>
              </a:solidFill>
              <a:highlight>
                <a:srgbClr val="000000"/>
              </a:highlight>
            </a:endParaRPr>
          </a:p>
          <a:p>
            <a:r>
              <a:rPr lang="fr-FR" dirty="0">
                <a:solidFill>
                  <a:schemeClr val="bg1"/>
                </a:solidFill>
                <a:highlight>
                  <a:srgbClr val="000000"/>
                </a:highlight>
              </a:rPr>
              <a:t>try:</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a:p>
            <a:r>
              <a:rPr lang="fr-FR" dirty="0">
                <a:solidFill>
                  <a:schemeClr val="bg1"/>
                </a:solidFill>
                <a:highlight>
                  <a:srgbClr val="000000"/>
                </a:highlight>
              </a:rPr>
              <a:t>except:</a:t>
            </a:r>
          </a:p>
          <a:p>
            <a:r>
              <a:rPr lang="fr-FR" dirty="0">
                <a:solidFill>
                  <a:schemeClr val="bg1"/>
                </a:solidFill>
                <a:highlight>
                  <a:srgbClr val="000000"/>
                </a:highlight>
              </a:rPr>
              <a:t>  pass</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liste = [2, 7, ‘’texte’’, 4]</a:t>
            </a:r>
          </a:p>
          <a:p>
            <a:r>
              <a:rPr lang="fr-FR" dirty="0">
                <a:solidFill>
                  <a:schemeClr val="bg1"/>
                </a:solidFill>
                <a:highlight>
                  <a:srgbClr val="000000"/>
                </a:highlight>
              </a:rPr>
              <a:t>for i in liste:</a:t>
            </a:r>
          </a:p>
          <a:p>
            <a:r>
              <a:rPr lang="fr-FR" dirty="0">
                <a:solidFill>
                  <a:schemeClr val="bg1"/>
                </a:solidFill>
                <a:highlight>
                  <a:srgbClr val="000000"/>
                </a:highlight>
              </a:rPr>
              <a:t>  if not str(i).isdigit():</a:t>
            </a:r>
          </a:p>
          <a:p>
            <a:r>
              <a:rPr lang="fr-FR" dirty="0">
                <a:solidFill>
                  <a:schemeClr val="bg1"/>
                </a:solidFill>
                <a:highlight>
                  <a:srgbClr val="000000"/>
                </a:highlight>
              </a:rPr>
              <a:t>    </a:t>
            </a:r>
            <a:r>
              <a:rPr lang="fr-FR" dirty="0" err="1">
                <a:solidFill>
                  <a:schemeClr val="bg1"/>
                </a:solidFill>
                <a:highlight>
                  <a:srgbClr val="000000"/>
                </a:highlight>
              </a:rPr>
              <a:t>liste.remove</a:t>
            </a:r>
            <a:r>
              <a:rPr lang="fr-FR" dirty="0">
                <a:solidFill>
                  <a:schemeClr val="bg1"/>
                </a:solidFill>
                <a:highlight>
                  <a:srgbClr val="000000"/>
                </a:highlight>
              </a:rPr>
              <a:t>(i)</a:t>
            </a:r>
          </a:p>
          <a:p>
            <a:r>
              <a:rPr lang="fr-FR" dirty="0">
                <a:solidFill>
                  <a:schemeClr val="bg1"/>
                </a:solidFill>
                <a:highlight>
                  <a:srgbClr val="000000"/>
                </a:highlight>
              </a:rPr>
              <a:t>totale = sum(liste)</a:t>
            </a: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r>
              <a:rPr lang="fr-FR" dirty="0">
                <a:solidFill>
                  <a:schemeClr val="bg1"/>
                </a:solidFill>
                <a:highlight>
                  <a:srgbClr val="000000"/>
                </a:highlight>
              </a:rPr>
              <a:t>liste = [2, 7, ‘’texte’’, 4]</a:t>
            </a:r>
          </a:p>
          <a:p>
            <a:r>
              <a:rPr lang="fr-FR" dirty="0">
                <a:solidFill>
                  <a:schemeClr val="bg1"/>
                </a:solidFill>
                <a:highlight>
                  <a:srgbClr val="000000"/>
                </a:highlight>
              </a:rPr>
              <a:t>try:</a:t>
            </a:r>
          </a:p>
          <a:p>
            <a:r>
              <a:rPr lang="fr-FR" dirty="0">
                <a:solidFill>
                  <a:schemeClr val="bg1"/>
                </a:solidFill>
                <a:highlight>
                  <a:srgbClr val="000000"/>
                </a:highlight>
              </a:rPr>
              <a:t>  total = sum(liste)</a:t>
            </a:r>
          </a:p>
          <a:p>
            <a:r>
              <a:rPr lang="fr-FR" dirty="0">
                <a:solidFill>
                  <a:schemeClr val="bg1"/>
                </a:solidFill>
                <a:highlight>
                  <a:srgbClr val="000000"/>
                </a:highlight>
              </a:rPr>
              <a:t>except:</a:t>
            </a:r>
          </a:p>
          <a:p>
            <a:r>
              <a:rPr lang="fr-FR" dirty="0">
                <a:solidFill>
                  <a:schemeClr val="bg1"/>
                </a:solidFill>
                <a:highlight>
                  <a:srgbClr val="000000"/>
                </a:highlight>
              </a:rPr>
              <a:t>  total = 0</a:t>
            </a: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endParaRPr lang="en-US" sz="2667" dirty="0"/>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2558" y="5461952"/>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try:</a:t>
            </a:r>
          </a:p>
          <a:p>
            <a:r>
              <a:rPr lang="fr-FR" dirty="0">
                <a:solidFill>
                  <a:schemeClr val="bg1"/>
                </a:solidFill>
                <a:highlight>
                  <a:srgbClr val="000000"/>
                </a:highlight>
              </a:rPr>
              <a:t>    # Bloc à essayer</a:t>
            </a:r>
          </a:p>
          <a:p>
            <a:r>
              <a:rPr lang="fr-FR" dirty="0">
                <a:solidFill>
                  <a:schemeClr val="bg1"/>
                </a:solidFill>
                <a:highlight>
                  <a:srgbClr val="000000"/>
                </a:highlight>
              </a:rPr>
              <a:t>except: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dirty="0">
                <a:solidFill>
                  <a:schemeClr val="bg1"/>
                </a:solidFill>
              </a:rPr>
              <a:t>try: # On essaye de convertir l'année en entier</a:t>
            </a:r>
          </a:p>
          <a:p>
            <a:r>
              <a:rPr lang="fr-FR" dirty="0">
                <a:solidFill>
                  <a:schemeClr val="bg1"/>
                </a:solidFill>
              </a:rPr>
              <a:t>    annee = int(annee)</a:t>
            </a:r>
          </a:p>
          <a:p>
            <a:r>
              <a:rPr lang="fr-FR" dirty="0">
                <a:solidFill>
                  <a:schemeClr val="bg1"/>
                </a:solidFill>
              </a:rPr>
              <a:t>except: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resultat = numerateur / denominateur</a:t>
            </a:r>
          </a:p>
          <a:p>
            <a:r>
              <a:rPr lang="fr-FR" dirty="0">
                <a:solidFill>
                  <a:schemeClr val="bg1"/>
                </a:solidFill>
              </a:rPr>
              <a:t>except NameError:</a:t>
            </a:r>
          </a:p>
          <a:p>
            <a:r>
              <a:rPr lang="fr-FR" dirty="0">
                <a:solidFill>
                  <a:schemeClr val="bg1"/>
                </a:solidFill>
              </a:rPr>
              <a:t>    print("La variable numerateur ou denominateur n'a pas été définie.")</a:t>
            </a:r>
          </a:p>
          <a:p>
            <a:r>
              <a:rPr lang="fr-FR" dirty="0">
                <a:solidFill>
                  <a:schemeClr val="bg1"/>
                </a:solidFill>
              </a:rPr>
              <a:t>except TypeError:</a:t>
            </a:r>
          </a:p>
          <a:p>
            <a:r>
              <a:rPr lang="fr-FR" dirty="0">
                <a:solidFill>
                  <a:schemeClr val="bg1"/>
                </a:solidFill>
              </a:rPr>
              <a:t>    print("La variable numerateur ou denominateur possède un type incompatible avec la division.")</a:t>
            </a:r>
          </a:p>
          <a:p>
            <a:r>
              <a:rPr lang="fr-FR" dirty="0">
                <a:solidFill>
                  <a:schemeClr val="bg1"/>
                </a:solidFill>
              </a:rPr>
              <a:t>except ZeroDivisionError:</a:t>
            </a:r>
          </a:p>
          <a:p>
            <a:r>
              <a:rPr lang="fr-FR" dirty="0">
                <a:solidFill>
                  <a:schemeClr val="bg1"/>
                </a:solidFill>
              </a:rPr>
              <a:t>    print("La variable denominateur est égale à 0.")</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rPr>
              <a:t>try:</a:t>
            </a:r>
          </a:p>
          <a:p>
            <a:r>
              <a:rPr lang="fr-FR" dirty="0">
                <a:solidFill>
                  <a:schemeClr val="bg1"/>
                </a:solidFill>
              </a:rPr>
              <a:t>    # Bloc de test</a:t>
            </a:r>
          </a:p>
          <a:p>
            <a:r>
              <a:rPr lang="fr-FR" dirty="0">
                <a:solidFill>
                  <a:schemeClr val="bg1"/>
                </a:solidFill>
              </a:rPr>
              <a:t>except type_de_l_exception as exception_retournee:</a:t>
            </a:r>
          </a:p>
          <a:p>
            <a:r>
              <a:rPr lang="fr-FR" dirty="0">
                <a:solidFill>
                  <a:schemeClr val="bg1"/>
                </a:solidFill>
              </a:rPr>
              <a:t>    print("Voici l'erreur :", exception_retournee)</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r>
              <a:rPr lang="fr-FR" sz="1400" dirty="0">
                <a:solidFill>
                  <a:schemeClr val="bg1"/>
                </a:solidFill>
              </a:rPr>
              <a:t>try:</a:t>
            </a:r>
          </a:p>
          <a:p>
            <a:r>
              <a:rPr lang="fr-FR" sz="1400" dirty="0">
                <a:solidFill>
                  <a:schemeClr val="bg1"/>
                </a:solidFill>
              </a:rPr>
              <a:t>    # Test d'instruction(s)</a:t>
            </a:r>
          </a:p>
          <a:p>
            <a:r>
              <a:rPr lang="fr-FR" sz="1400" dirty="0">
                <a:solidFill>
                  <a:schemeClr val="bg1"/>
                </a:solidFill>
              </a:rPr>
              <a:t>except </a:t>
            </a:r>
            <a:r>
              <a:rPr lang="fr-FR" sz="1400" dirty="0" err="1">
                <a:solidFill>
                  <a:schemeClr val="bg1"/>
                </a:solidFill>
              </a:rPr>
              <a:t>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else:</a:t>
            </a:r>
          </a:p>
          <a:p>
            <a:r>
              <a:rPr lang="fr-FR" sz="1400" dirty="0">
                <a:solidFill>
                  <a:schemeClr val="bg1"/>
                </a:solidFill>
              </a:rPr>
              <a:t>    # Instruction(s) exécutée(s) si il n’y a pas d’erreur</a:t>
            </a:r>
            <a:endParaRPr lang="fr-FR" sz="1400" dirty="0">
              <a:solidFill>
                <a:schemeClr val="bg1"/>
              </a:solidFill>
              <a:highlight>
                <a:srgbClr val="000000"/>
              </a:highlight>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try:</a:t>
            </a:r>
          </a:p>
          <a:p>
            <a:r>
              <a:rPr lang="fr-FR" sz="1400" dirty="0">
                <a:solidFill>
                  <a:schemeClr val="bg1"/>
                </a:solidFill>
              </a:rPr>
              <a:t>    # Test d'instruction(s)</a:t>
            </a:r>
          </a:p>
          <a:p>
            <a:r>
              <a:rPr lang="fr-FR" sz="1400" dirty="0">
                <a:solidFill>
                  <a:schemeClr val="bg1"/>
                </a:solidFill>
              </a:rPr>
              <a:t>except type_de_l_exception:</a:t>
            </a:r>
          </a:p>
          <a:p>
            <a:r>
              <a:rPr lang="fr-FR" sz="1400" dirty="0">
                <a:solidFill>
                  <a:schemeClr val="bg1"/>
                </a:solidFill>
              </a:rPr>
              <a:t>    # Traitement en cas d'erreur</a:t>
            </a:r>
          </a:p>
          <a:p>
            <a:r>
              <a:rPr lang="fr-FR" sz="1400" dirty="0">
                <a:solidFill>
                  <a:schemeClr val="bg1"/>
                </a:solidFill>
              </a:rPr>
              <a:t>finally:</a:t>
            </a:r>
          </a:p>
          <a:p>
            <a:r>
              <a:rPr lang="fr-FR" sz="1400" dirty="0">
                <a:solidFill>
                  <a:schemeClr val="bg1"/>
                </a:solidFill>
              </a:rPr>
              <a:t>    # Instruction(s) exécutée(s) qu'il y ait eu des erreurs ou non</a:t>
            </a:r>
            <a:endParaRPr lang="fr-FR" sz="1400"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1: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478423"/>
          </a:xfrm>
          <a:prstGeom prst="rect">
            <a:avLst/>
          </a:prstGeom>
          <a:solidFill>
            <a:schemeClr val="tx1"/>
          </a:solidFill>
        </p:spPr>
        <p:txBody>
          <a:bodyPr wrap="square" rtlCol="0">
            <a:spAutoFit/>
          </a:bodyPr>
          <a:lstStyle/>
          <a:p>
            <a:r>
              <a:rPr lang="fr-FR" sz="1400" dirty="0">
                <a:solidFill>
                  <a:schemeClr val="bg1"/>
                </a:solidFill>
                <a:highlight>
                  <a:srgbClr val="000000"/>
                </a:highlight>
              </a:rPr>
              <a:t>a = 5</a:t>
            </a:r>
          </a:p>
          <a:p>
            <a:r>
              <a:rPr lang="fr-FR" sz="1400" dirty="0">
                <a:solidFill>
                  <a:schemeClr val="bg1"/>
                </a:solidFill>
                <a:highlight>
                  <a:srgbClr val="000000"/>
                </a:highlight>
              </a:rPr>
              <a:t>b = 3</a:t>
            </a: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else</a:t>
            </a:r>
            <a:r>
              <a:rPr lang="fr-FR" sz="1400" dirty="0">
                <a:solidFill>
                  <a:schemeClr val="bg1"/>
                </a:solidFill>
                <a:highlight>
                  <a:srgbClr val="000000"/>
                </a:highlight>
              </a:rPr>
              <a:t>:</a:t>
            </a:r>
          </a:p>
          <a:p>
            <a:r>
              <a:rPr lang="fr-FR" sz="1400" dirty="0">
                <a:solidFill>
                  <a:schemeClr val="bg1"/>
                </a:solidFill>
                <a:highlight>
                  <a:srgbClr val="000000"/>
                </a:highlight>
              </a:rPr>
              <a:t>  print(resultat)</a:t>
            </a:r>
          </a:p>
          <a:p>
            <a:endParaRPr lang="fr-FR" sz="1400" dirty="0">
              <a:solidFill>
                <a:schemeClr val="bg1"/>
              </a:solidFill>
              <a:highlight>
                <a:srgbClr val="000000"/>
              </a:highlight>
            </a:endParaRP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finally</a:t>
            </a:r>
            <a:r>
              <a:rPr lang="fr-FR" sz="1400" dirty="0">
                <a:solidFill>
                  <a:schemeClr val="bg1"/>
                </a:solidFill>
                <a:highlight>
                  <a:srgbClr val="000000"/>
                </a:highlight>
              </a:rPr>
              <a:t>:</a:t>
            </a:r>
          </a:p>
          <a:p>
            <a:r>
              <a:rPr lang="fr-FR" sz="1400" dirty="0">
                <a:solidFill>
                  <a:schemeClr val="bg1"/>
                </a:solidFill>
                <a:highlight>
                  <a:srgbClr val="000000"/>
                </a:highlight>
              </a:rPr>
              <a:t>  print(‘’Fin du bloc.’’)</a:t>
            </a: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br>
              <a:rPr lang="fr-FR" altLang="fr-FR" sz="6000" dirty="0">
                <a:solidFill>
                  <a:schemeClr val="accent5">
                    <a:lumMod val="75000"/>
                  </a:schemeClr>
                </a:solidFill>
              </a:rPr>
            </a:br>
            <a:r>
              <a:rPr lang="fr-FR" altLang="fr-FR" sz="6000" dirty="0">
                <a:solidFill>
                  <a:schemeClr val="accent5">
                    <a:lumMod val="75000"/>
                  </a:schemeClr>
                </a:solidFill>
              </a:rPr>
              <a:t>exemple 2: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154984"/>
          </a:xfrm>
          <a:prstGeom prst="rect">
            <a:avLst/>
          </a:prstGeom>
          <a:solidFill>
            <a:schemeClr val="tx1"/>
          </a:solidFill>
        </p:spPr>
        <p:txBody>
          <a:bodyPr wrap="square" rtlCol="0">
            <a:spAutoFit/>
          </a:bodyPr>
          <a:lstStyle/>
          <a:p>
            <a:r>
              <a:rPr lang="en-US" sz="1200" dirty="0">
                <a:solidFill>
                  <a:schemeClr val="bg1"/>
                </a:solidFill>
              </a:rPr>
              <a:t>try:</a:t>
            </a:r>
          </a:p>
          <a:p>
            <a:r>
              <a:rPr lang="en-US" sz="1200" dirty="0">
                <a:solidFill>
                  <a:schemeClr val="bg1"/>
                </a:solidFill>
              </a:rPr>
              <a:t>    with open("DataStructures.py") as file:</a:t>
            </a:r>
          </a:p>
          <a:p>
            <a:r>
              <a:rPr lang="en-US" sz="1200" dirty="0">
                <a:solidFill>
                  <a:schemeClr val="bg1"/>
                </a:solidFill>
              </a:rPr>
              <a:t>        print("File opened.")</a:t>
            </a:r>
          </a:p>
          <a:p>
            <a:endParaRPr lang="en-US" sz="1200" dirty="0">
              <a:solidFill>
                <a:schemeClr val="bg1"/>
              </a:solidFill>
            </a:endParaRPr>
          </a:p>
          <a:p>
            <a:r>
              <a:rPr lang="en-US" sz="1200" dirty="0">
                <a:solidFill>
                  <a:schemeClr val="bg1"/>
                </a:solidFill>
              </a:rPr>
              <a:t>    age = int(input("Age: "))</a:t>
            </a:r>
          </a:p>
          <a:p>
            <a:r>
              <a:rPr lang="en-US" sz="1200" dirty="0">
                <a:solidFill>
                  <a:schemeClr val="bg1"/>
                </a:solidFill>
              </a:rPr>
              <a:t>    xfactor = 10 / age</a:t>
            </a:r>
          </a:p>
          <a:p>
            <a:r>
              <a:rPr lang="en-US" sz="1200" dirty="0">
                <a:solidFill>
                  <a:schemeClr val="bg1"/>
                </a:solidFill>
              </a:rPr>
              <a:t>except (ValueError, ZeroDivisionError):</a:t>
            </a:r>
          </a:p>
          <a:p>
            <a:r>
              <a:rPr lang="en-US" sz="1200" dirty="0">
                <a:solidFill>
                  <a:schemeClr val="bg1"/>
                </a:solidFill>
              </a:rPr>
              <a:t>    print("You didn't enter a valid age.")</a:t>
            </a:r>
          </a:p>
          <a:p>
            <a:r>
              <a:rPr lang="en-US" sz="1200" dirty="0">
                <a:solidFill>
                  <a:schemeClr val="bg1"/>
                </a:solidFill>
              </a:rPr>
              <a:t>else:</a:t>
            </a:r>
          </a:p>
          <a:p>
            <a:r>
              <a:rPr lang="en-US" sz="1200" dirty="0">
                <a:solidFill>
                  <a:schemeClr val="bg1"/>
                </a:solidFill>
              </a:rPr>
              <a:t>    print("No exceptions were thrown.")</a:t>
            </a:r>
          </a:p>
          <a:p>
            <a:r>
              <a:rPr lang="en-US" sz="1200" dirty="0">
                <a:solidFill>
                  <a:schemeClr val="bg1"/>
                </a:solidFill>
              </a:rPr>
              <a:t>finally:</a:t>
            </a:r>
          </a:p>
          <a:p>
            <a:r>
              <a:rPr lang="en-US" sz="1200" dirty="0">
                <a:solidFill>
                  <a:schemeClr val="bg1"/>
                </a:solidFill>
              </a:rPr>
              <a:t>    file.close()</a:t>
            </a:r>
          </a:p>
          <a:p>
            <a:r>
              <a:rPr lang="en-US" sz="1200" dirty="0">
                <a:solidFill>
                  <a:schemeClr val="bg1"/>
                </a:solidFill>
              </a:rPr>
              <a:t>print("Execution continues")</a:t>
            </a:r>
          </a:p>
          <a:p>
            <a:endParaRPr lang="en-US" sz="1200" dirty="0">
              <a:solidFill>
                <a:schemeClr val="bg1"/>
              </a:solidFill>
            </a:endParaRPr>
          </a:p>
          <a:p>
            <a:r>
              <a:rPr lang="en-US" sz="1200" dirty="0">
                <a:solidFill>
                  <a:schemeClr val="bg1"/>
                </a:solidFill>
              </a:rPr>
              <a:t>print("\n The with statement")</a:t>
            </a:r>
          </a:p>
          <a:p>
            <a:endParaRPr lang="en-US" sz="1200" dirty="0">
              <a:solidFill>
                <a:schemeClr val="bg1"/>
              </a:solidFill>
            </a:endParaRPr>
          </a:p>
          <a:p>
            <a:endParaRPr lang="en-US" sz="1200" dirty="0">
              <a:solidFill>
                <a:schemeClr val="bg1"/>
              </a:solidFill>
            </a:endParaRPr>
          </a:p>
          <a:p>
            <a:r>
              <a:rPr lang="en-US" sz="1200" dirty="0">
                <a:solidFill>
                  <a:schemeClr val="bg1"/>
                </a:solidFill>
              </a:rPr>
              <a:t>print("\n Raising Exceptions")</a:t>
            </a:r>
          </a:p>
          <a:p>
            <a:r>
              <a:rPr lang="en-US" sz="1200" dirty="0">
                <a:solidFill>
                  <a:schemeClr val="bg1"/>
                </a:solidFill>
              </a:rPr>
              <a:t>def calculate_xfactor(age):</a:t>
            </a:r>
          </a:p>
          <a:p>
            <a:r>
              <a:rPr lang="en-US" sz="1200" dirty="0">
                <a:solidFill>
                  <a:schemeClr val="bg1"/>
                </a:solidFill>
              </a:rPr>
              <a:t>    if age &lt;=0:</a:t>
            </a:r>
          </a:p>
          <a:p>
            <a:r>
              <a:rPr lang="en-US" sz="1200" dirty="0">
                <a:solidFill>
                  <a:schemeClr val="bg1"/>
                </a:solidFill>
              </a:rPr>
              <a:t>        raise ValueError # go to google and look for python3 built-in exception</a:t>
            </a:r>
          </a:p>
          <a:p>
            <a:r>
              <a:rPr lang="en-US" sz="1200" dirty="0">
                <a:solidFill>
                  <a:schemeClr val="bg1"/>
                </a:solidFill>
              </a:rPr>
              <a:t>    return 10 / age</a:t>
            </a:r>
            <a:endParaRPr lang="fr-FR" sz="1200"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150</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371514186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325189201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6">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400427446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159</a:t>
            </a:fld>
            <a:endParaRPr lang="fr-FR" dirty="0"/>
          </a:p>
        </p:txBody>
      </p:sp>
    </p:spTree>
    <p:extLst>
      <p:ext uri="{BB962C8B-B14F-4D97-AF65-F5344CB8AC3E}">
        <p14:creationId xmlns:p14="http://schemas.microsoft.com/office/powerpoint/2010/main" val="1868518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162</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accent6">
                  <a:lumMod val="20000"/>
                  <a:lumOff val="80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16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163</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164</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165</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166</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308324"/>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print(other)</a:t>
            </a:r>
          </a:p>
          <a:p>
            <a:r>
              <a:rPr lang="fr-FR" sz="1600" dirty="0">
                <a:solidFill>
                  <a:schemeClr val="bg1"/>
                </a:solidFill>
              </a:rPr>
              <a:t>[4,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167</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168</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169</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170</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171</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158471564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475516"/>
            <a:ext cx="11896721"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2"/>
                </a:solidFill>
              </a:rPr>
              <a:t>def</a:t>
            </a:r>
            <a:r>
              <a:rPr lang="fr-FR" altLang="fr-FR" sz="1200" dirty="0">
                <a:solidFill>
                  <a:schemeClr val="bg1"/>
                </a:solidFill>
              </a:rPr>
              <a:t> </a:t>
            </a:r>
            <a:r>
              <a:rPr lang="fr-FR" altLang="fr-FR" sz="1200" dirty="0">
                <a:solidFill>
                  <a:schemeClr val="accent4">
                    <a:lumMod val="40000"/>
                    <a:lumOff val="60000"/>
                  </a:schemeClr>
                </a:solidFill>
              </a:rPr>
              <a:t>afficher_flottant</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6">
                    <a:lumMod val="40000"/>
                    <a:lumOff val="60000"/>
                  </a:schemeClr>
                </a:solidFill>
              </a:rPr>
              <a:t>"""Fonction prenant en paramètre un flottant et renvoyant une chaîne de caractères représentant la troncature de ce</a:t>
            </a:r>
          </a:p>
          <a:p>
            <a:pPr lvl="0" eaLnBrk="0" fontAlgn="base" hangingPunct="0">
              <a:spcBef>
                <a:spcPct val="0"/>
              </a:spcBef>
              <a:spcAft>
                <a:spcPct val="0"/>
              </a:spcAft>
            </a:pPr>
            <a:r>
              <a:rPr lang="fr-FR" altLang="fr-FR" sz="1200" dirty="0">
                <a:solidFill>
                  <a:schemeClr val="accent6">
                    <a:lumMod val="40000"/>
                    <a:lumOff val="60000"/>
                  </a:schemeClr>
                </a:solidFill>
              </a:rPr>
              <a:t>    nombre. La partie flottante doit avoir une longueur maximum de 3 caractères.</a:t>
            </a:r>
          </a:p>
          <a:p>
            <a:pPr lvl="0" eaLnBrk="0" fontAlgn="base" hangingPunct="0">
              <a:spcBef>
                <a:spcPct val="0"/>
              </a:spcBef>
              <a:spcAft>
                <a:spcPct val="0"/>
              </a:spcAft>
            </a:pPr>
            <a:r>
              <a:rPr lang="fr-FR" altLang="fr-FR" sz="1200" dirty="0">
                <a:solidFill>
                  <a:schemeClr val="accent6">
                    <a:lumMod val="40000"/>
                    <a:lumOff val="60000"/>
                  </a:schemeClr>
                </a:solidFill>
              </a:rPr>
              <a:t>    De plus, on va remplacer le point décimal par la virgule"""</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if</a:t>
            </a:r>
            <a:r>
              <a:rPr lang="fr-FR" altLang="fr-FR" sz="1200" dirty="0">
                <a:solidFill>
                  <a:schemeClr val="bg1"/>
                </a:solidFill>
              </a:rPr>
              <a:t> </a:t>
            </a:r>
            <a:r>
              <a:rPr lang="fr-FR" altLang="fr-FR" sz="1200" dirty="0">
                <a:solidFill>
                  <a:srgbClr val="7030A0"/>
                </a:solidFill>
              </a:rPr>
              <a:t>type</a:t>
            </a:r>
            <a:r>
              <a:rPr lang="fr-FR" altLang="fr-FR" sz="1200" dirty="0">
                <a:solidFill>
                  <a:schemeClr val="bg1"/>
                </a:solidFill>
              </a:rPr>
              <a:t>(flottant) </a:t>
            </a:r>
            <a:r>
              <a:rPr lang="fr-FR" altLang="fr-FR" sz="1200" dirty="0">
                <a:solidFill>
                  <a:schemeClr val="accent2"/>
                </a:solidFill>
              </a:rPr>
              <a:t>is not</a:t>
            </a:r>
            <a:r>
              <a:rPr lang="fr-FR" altLang="fr-FR" sz="1200" dirty="0">
                <a:solidFill>
                  <a:schemeClr val="bg1"/>
                </a:solidFill>
              </a:rPr>
              <a:t> float: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raise</a:t>
            </a:r>
            <a:r>
              <a:rPr lang="fr-FR" altLang="fr-FR" sz="1200" dirty="0">
                <a:solidFill>
                  <a:schemeClr val="bg1"/>
                </a:solidFill>
              </a:rPr>
              <a:t> </a:t>
            </a:r>
            <a:r>
              <a:rPr lang="fr-FR" altLang="fr-FR" sz="1200" dirty="0">
                <a:solidFill>
                  <a:srgbClr val="7030A0"/>
                </a:solidFill>
              </a:rPr>
              <a:t>TypeError</a:t>
            </a:r>
            <a:r>
              <a:rPr lang="fr-FR" altLang="fr-FR" sz="1200" dirty="0">
                <a:solidFill>
                  <a:schemeClr val="bg1"/>
                </a:solidFill>
              </a:rPr>
              <a:t>(</a:t>
            </a:r>
            <a:r>
              <a:rPr lang="fr-FR" altLang="fr-FR" sz="1200" dirty="0">
                <a:solidFill>
                  <a:schemeClr val="accent6">
                    <a:lumMod val="40000"/>
                    <a:lumOff val="60000"/>
                  </a:schemeClr>
                </a:solidFill>
              </a:rPr>
              <a:t>"Le paramètre attendu doit être un flottant"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flottant = </a:t>
            </a:r>
            <a:r>
              <a:rPr lang="fr-FR" altLang="fr-FR" sz="1200" dirty="0">
                <a:solidFill>
                  <a:srgbClr val="7030A0"/>
                </a:solidFill>
              </a:rPr>
              <a:t>str</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partie_entiere, partie_flottante = flottant.split(".")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bg2">
                    <a:lumMod val="75000"/>
                  </a:schemeClr>
                </a:solidFill>
              </a:rPr>
              <a:t># La partie entière n'est pas à modifier</a:t>
            </a:r>
          </a:p>
          <a:p>
            <a:pPr lvl="0" eaLnBrk="0" fontAlgn="base" hangingPunct="0">
              <a:spcBef>
                <a:spcPct val="0"/>
              </a:spcBef>
              <a:spcAft>
                <a:spcPct val="0"/>
              </a:spcAft>
            </a:pPr>
            <a:r>
              <a:rPr lang="fr-FR" altLang="fr-FR" sz="1200" dirty="0">
                <a:solidFill>
                  <a:schemeClr val="bg2">
                    <a:lumMod val="75000"/>
                  </a:schemeClr>
                </a:solidFill>
              </a:rPr>
              <a:t>    # Seule la partie flottante doit être tronquée</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return</a:t>
            </a:r>
            <a:r>
              <a:rPr lang="fr-FR" altLang="fr-FR" sz="1200" dirty="0">
                <a:solidFill>
                  <a:schemeClr val="bg1"/>
                </a:solidFill>
              </a:rPr>
              <a:t> ",".join([partie_entiere, partie_flottante[:3]])</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print(afficher_flottant(12.586))</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174</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176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List comprehension</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2956205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1/8</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180</a:t>
            </a:fld>
            <a:endParaRPr lang="fr-FR" dirty="0"/>
          </a:p>
        </p:txBody>
      </p:sp>
    </p:spTree>
    <p:extLst>
      <p:ext uri="{BB962C8B-B14F-4D97-AF65-F5344CB8AC3E}">
        <p14:creationId xmlns:p14="http://schemas.microsoft.com/office/powerpoint/2010/main" val="335120537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b="1" dirty="0">
                <a:solidFill>
                  <a:schemeClr val="bg1"/>
                </a:solidFill>
              </a:rPr>
              <a:t>vals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a:solidFill>
                  <a:schemeClr val="bg1"/>
                </a:solidFill>
              </a:rPr>
              <a:t>vals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vals.append(expression)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even_squares = [x * x for x in range(10) if not x % 2]</a:t>
            </a:r>
          </a:p>
          <a:p>
            <a:r>
              <a:rPr lang="en-US" sz="1200" dirty="0">
                <a:solidFill>
                  <a:schemeClr val="bg1"/>
                </a:solidFill>
              </a:rPr>
              <a:t>&gt;&gt;&gt; even_squares</a:t>
            </a: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2/8</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8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3/8</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22567463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4/8</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15663"/>
          </a:xfrm>
          <a:prstGeom prst="rect">
            <a:avLst/>
          </a:prstGeom>
          <a:solidFill>
            <a:schemeClr val="tx1"/>
          </a:solidFill>
        </p:spPr>
        <p:txBody>
          <a:bodyPr wrap="square" rtlCol="0">
            <a:spAutoFit/>
          </a:bodyPr>
          <a:lstStyle/>
          <a:p>
            <a:r>
              <a:rPr lang="en-US" sz="1200" dirty="0">
                <a:solidFill>
                  <a:schemeClr val="bg1"/>
                </a:solidFill>
              </a:rPr>
              <a:t> import random</a:t>
            </a:r>
          </a:p>
          <a:p>
            <a:r>
              <a:rPr lang="en-US" sz="1200" dirty="0">
                <a:solidFill>
                  <a:schemeClr val="bg1"/>
                </a:solidFill>
              </a:rPr>
              <a:t>     </a:t>
            </a:r>
          </a:p>
          <a:p>
            <a:r>
              <a:rPr lang="en-US" sz="1200" dirty="0">
                <a:solidFill>
                  <a:schemeClr val="bg1"/>
                </a:solidFill>
              </a:rPr>
              <a:t>    liste_random = [str(random.choice(range(2))) for _ in range(8)]</a:t>
            </a:r>
          </a:p>
          <a:p>
            <a:r>
              <a:rPr lang="en-US" sz="1200" dirty="0">
                <a:solidFill>
                  <a:schemeClr val="bg1"/>
                </a:solidFill>
              </a:rPr>
              <a:t>     </a:t>
            </a:r>
          </a:p>
          <a:p>
            <a:r>
              <a:rPr lang="en-US" sz="1200" dirty="0">
                <a:solidFill>
                  <a:schemeClr val="bg1"/>
                </a:solidFill>
              </a:rPr>
              <a:t>    print("".join(liste_random))</a:t>
            </a:r>
            <a:endParaRPr lang="fr-FR" sz="120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738664"/>
          </a:xfrm>
          <a:prstGeom prst="rect">
            <a:avLst/>
          </a:prstGeom>
          <a:noFill/>
        </p:spPr>
        <p:txBody>
          <a:bodyPr wrap="square" rtlCol="0">
            <a:spAutoFit/>
          </a:bodyPr>
          <a:lstStyle/>
          <a:p>
            <a:r>
              <a:rPr lang="fr-FR" sz="1400" dirty="0"/>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183</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307777"/>
          </a:xfrm>
          <a:prstGeom prst="rect">
            <a:avLst/>
          </a:prstGeom>
          <a:noFill/>
        </p:spPr>
        <p:txBody>
          <a:bodyPr wrap="square" rtlCol="0">
            <a:spAutoFit/>
          </a:bodyPr>
          <a:lstStyle/>
          <a:p>
            <a:r>
              <a:rPr lang="fr-FR" sz="1400" dirty="0"/>
              <a:t>Gênerons un aléatoirement un octet:</a:t>
            </a:r>
          </a:p>
        </p:txBody>
      </p:sp>
    </p:spTree>
    <p:extLst>
      <p:ext uri="{BB962C8B-B14F-4D97-AF65-F5344CB8AC3E}">
        <p14:creationId xmlns:p14="http://schemas.microsoft.com/office/powerpoint/2010/main" val="289323539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5/8</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34133742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6/8</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21209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7860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2716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6034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8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7/8</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9023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418288028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8/8</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187</a:t>
            </a:fld>
            <a:endParaRPr lang="fr-FR" dirty="0"/>
          </a:p>
        </p:txBody>
      </p:sp>
    </p:spTree>
    <p:extLst>
      <p:ext uri="{BB962C8B-B14F-4D97-AF65-F5344CB8AC3E}">
        <p14:creationId xmlns:p14="http://schemas.microsoft.com/office/powerpoint/2010/main" val="2062218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95998732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rmAutofit fontScale="90000"/>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a:solidFill>
                  <a:schemeClr val="bg1"/>
                </a:solidFill>
              </a:rPr>
              <a:t>second.add(5)</a:t>
            </a:r>
          </a:p>
          <a:p>
            <a:r>
              <a:rPr lang="fr-FR" sz="1200" dirty="0" err="1">
                <a:solidFill>
                  <a:schemeClr val="bg1"/>
                </a:solidFill>
              </a:rPr>
              <a:t>second.remove</a:t>
            </a:r>
            <a:r>
              <a:rPr lang="fr-FR" sz="1200" dirty="0">
                <a:solidFill>
                  <a:schemeClr val="bg1"/>
                </a:solidFill>
              </a:rPr>
              <a:t>(1)</a:t>
            </a:r>
          </a:p>
          <a:p>
            <a:r>
              <a:rPr lang="fr-FR" sz="1200" dirty="0">
                <a:solidFill>
                  <a:schemeClr val="bg1"/>
                </a:solidFill>
              </a:rPr>
              <a:t>len(second)</a:t>
            </a:r>
          </a:p>
          <a:p>
            <a:r>
              <a:rPr lang="fr-FR" sz="1200" dirty="0">
                <a:solidFill>
                  <a:schemeClr val="bg1"/>
                </a:solidFill>
              </a:rPr>
              <a:t> 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r>
              <a:rPr lang="en-US" sz="1200" dirty="0">
                <a:solidFill>
                  <a:schemeClr val="bg1"/>
                </a:solidFill>
              </a:rPr>
              <a:t>print(first | second) # union of first and second</a:t>
            </a:r>
          </a:p>
          <a:p>
            <a:r>
              <a:rPr lang="en-US" sz="1200" dirty="0">
                <a:solidFill>
                  <a:schemeClr val="bg1"/>
                </a:solidFill>
              </a:rPr>
              <a:t>print(first &amp; second) # intersection of first and second</a:t>
            </a:r>
          </a:p>
          <a:p>
            <a:r>
              <a:rPr lang="en-US" sz="1200" dirty="0">
                <a:solidFill>
                  <a:schemeClr val="bg1"/>
                </a:solidFill>
              </a:rPr>
              <a:t>print(first - second) # soustraction de deux ensembles</a:t>
            </a:r>
          </a:p>
          <a:p>
            <a:r>
              <a:rPr lang="en-US" sz="1200" dirty="0">
                <a:solidFill>
                  <a:schemeClr val="bg1"/>
                </a:solidFill>
              </a:rPr>
              <a:t>print(first ^ second) # symetric difference (everything which is not in both set)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200" dirty="0">
                <a:solidFill>
                  <a:schemeClr val="bg1"/>
                </a:solidFill>
              </a:rPr>
              <a:t>!!! Set doesn’t have </a:t>
            </a:r>
            <a:r>
              <a:rPr lang="en-US" sz="1200" b="1" dirty="0">
                <a:solidFill>
                  <a:schemeClr val="bg1"/>
                </a:solidFill>
              </a:rPr>
              <a:t>order</a:t>
            </a:r>
            <a:r>
              <a:rPr lang="en-US" sz="1200" dirty="0">
                <a:solidFill>
                  <a:schemeClr val="bg1"/>
                </a:solidFill>
              </a:rPr>
              <a:t>, </a:t>
            </a:r>
            <a:r>
              <a:rPr lang="en-US" sz="1200" b="1" dirty="0">
                <a:solidFill>
                  <a:schemeClr val="bg1"/>
                </a:solidFill>
              </a:rPr>
              <a:t>index </a:t>
            </a:r>
            <a:r>
              <a:rPr lang="en-US" sz="1200" dirty="0">
                <a:solidFill>
                  <a:schemeClr val="bg1"/>
                </a:solidFill>
              </a:rPr>
              <a:t>!!! It is an un-ordered collection of unique items we cannot have duplicates</a:t>
            </a:r>
            <a:endParaRPr lang="en-US" sz="1200" b="1"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363876117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328228871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87877"/>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422024822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64197"/>
            <a:ext cx="40548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sz="1400" b="1" dirty="0"/>
              <a:t>Comment ajouter des valeurs dans un dictionnaire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015663"/>
          </a:xfrm>
          <a:prstGeom prst="rect">
            <a:avLst/>
          </a:prstGeom>
          <a:solidFill>
            <a:schemeClr val="tx1"/>
          </a:solidFill>
        </p:spPr>
        <p:txBody>
          <a:bodyPr wrap="square" rtlCol="0">
            <a:spAutoFit/>
          </a:bodyPr>
          <a:lstStyle/>
          <a:p>
            <a:r>
              <a:rPr lang="fr-FR" sz="1200" dirty="0">
                <a:solidFill>
                  <a:schemeClr val="bg1"/>
                </a:solidFill>
              </a:rPr>
              <a:t>a = {}</a:t>
            </a:r>
          </a:p>
          <a:p>
            <a:r>
              <a:rPr lang="fr-FR" sz="1200" dirty="0">
                <a:solidFill>
                  <a:schemeClr val="bg1"/>
                </a:solidFill>
              </a:rPr>
              <a:t>a[‘’nom’’] = ‘’Wayne’’</a:t>
            </a:r>
          </a:p>
          <a:p>
            <a:r>
              <a:rPr lang="fr-FR" sz="1200" dirty="0">
                <a:solidFill>
                  <a:schemeClr val="bg1"/>
                </a:solidFill>
              </a:rPr>
              <a:t>a[‘’</a:t>
            </a:r>
            <a:r>
              <a:rPr lang="fr-FR" sz="1200" dirty="0" err="1">
                <a:solidFill>
                  <a:schemeClr val="bg1"/>
                </a:solidFill>
              </a:rPr>
              <a:t>prenom</a:t>
            </a:r>
            <a:r>
              <a:rPr lang="fr-FR" sz="1200" dirty="0">
                <a:solidFill>
                  <a:schemeClr val="bg1"/>
                </a:solidFill>
              </a:rPr>
              <a:t>’’] = ‘’Bruce’’</a:t>
            </a:r>
          </a:p>
          <a:p>
            <a:r>
              <a:rPr lang="fr-FR" sz="1200" dirty="0">
                <a:solidFill>
                  <a:schemeClr val="bg1"/>
                </a:solidFill>
              </a:rPr>
              <a:t>print(a)</a:t>
            </a:r>
          </a:p>
          <a:p>
            <a:r>
              <a:rPr lang="fr-FR" sz="1200" dirty="0">
                <a:solidFill>
                  <a:schemeClr val="bg1"/>
                </a:solidFill>
              </a:rPr>
              <a:t>{‘nom’: ‘Wayne’, ‘prenom’: ‘Bruce’}</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2487802"/>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011609"/>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45B42CA3-E65E-40BB-AB2E-035A08D37E4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CB5F391-BF60-485A-8CD5-A12EE1982989}"/>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232259783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BA1455-D9CC-44B4-818F-3C487179D8F0}"/>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6CE22379-48C2-4B50-B8E5-5AC07739FF73}"/>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50A2432E-CDF7-4530-818D-860020A75E72}"/>
              </a:ext>
            </a:extLst>
          </p:cNvPr>
          <p:cNvSpPr>
            <a:spLocks noGrp="1"/>
          </p:cNvSpPr>
          <p:nvPr>
            <p:ph type="sldNum" sz="quarter" idx="12"/>
          </p:nvPr>
        </p:nvSpPr>
        <p:spPr/>
        <p:txBody>
          <a:bodyPr/>
          <a:lstStyle/>
          <a:p>
            <a:fld id="{27BFB900-AE02-4433-B1C1-759136C50A0B}" type="slidenum">
              <a:rPr lang="fr-FR" smtClean="0"/>
              <a:t>2</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165F92EE-B3CC-4523-AF0E-8A49432FF26F}"/>
                  </a:ext>
                </a:extLst>
              </p:cNvPr>
              <p:cNvGraphicFramePr>
                <a:graphicFrameLocks noChangeAspect="1"/>
              </p:cNvGraphicFramePr>
              <p:nvPr>
                <p:extLst>
                  <p:ext uri="{D42A27DB-BD31-4B8C-83A1-F6EECF244321}">
                    <p14:modId xmlns:p14="http://schemas.microsoft.com/office/powerpoint/2010/main" val="2414192384"/>
                  </p:ext>
                </p:extLst>
              </p:nvPr>
            </p:nvGraphicFramePr>
            <p:xfrm>
              <a:off x="838200" y="1825625"/>
              <a:ext cx="10515600" cy="4351338"/>
            </p:xfrm>
            <a:graphic>
              <a:graphicData uri="http://schemas.microsoft.com/office/powerpoint/2016/summaryzoom">
                <psuz:summaryZm>
                  <psuz:summaryZmObj sectionId="{446D0059-68CE-4DD9-8B89-A6AACE7AE25E}">
                    <psuz:zmPr id="{5DBF094F-3753-44C9-B4F9-FEB0BAA7D158}" transitionDur="1000">
                      <p166:blipFill xmlns:p166="http://schemas.microsoft.com/office/powerpoint/2016/6/main">
                        <a:blip r:embed="rId2"/>
                        <a:stretch>
                          <a:fillRect/>
                        </a:stretch>
                      </p166:blipFill>
                      <p166:spPr xmlns:p166="http://schemas.microsoft.com/office/powerpoint/2016/6/main">
                        <a:xfrm>
                          <a:off x="632957" y="105678"/>
                          <a:ext cx="994590" cy="559457"/>
                        </a:xfrm>
                        <a:prstGeom prst="rect">
                          <a:avLst/>
                        </a:prstGeom>
                        <a:ln w="3175">
                          <a:solidFill>
                            <a:prstClr val="ltGray"/>
                          </a:solidFill>
                        </a:ln>
                      </p166:spPr>
                    </psuz:zmPr>
                  </psuz:summaryZmObj>
                  <psuz:summaryZmObj sectionId="{86499CC7-6B6D-4587-AA7B-59179A13DF17}">
                    <psuz:zmPr id="{DAC1A1C4-7747-40A3-9E74-19886C793DF1}" transitionDur="1000">
                      <p166:blipFill xmlns:p166="http://schemas.microsoft.com/office/powerpoint/2016/6/main">
                        <a:blip r:embed="rId3"/>
                        <a:stretch>
                          <a:fillRect/>
                        </a:stretch>
                      </p166:blipFill>
                      <p166:spPr xmlns:p166="http://schemas.microsoft.com/office/powerpoint/2016/6/main">
                        <a:xfrm>
                          <a:off x="1664844" y="105678"/>
                          <a:ext cx="994590" cy="559457"/>
                        </a:xfrm>
                        <a:prstGeom prst="rect">
                          <a:avLst/>
                        </a:prstGeom>
                        <a:ln w="3175">
                          <a:solidFill>
                            <a:prstClr val="ltGray"/>
                          </a:solidFill>
                        </a:ln>
                      </p166:spPr>
                    </psuz:zmPr>
                  </psuz:summaryZmObj>
                  <psuz:summaryZmObj sectionId="{9A39BE65-5AC5-4A1E-B74C-0F81CDDA6538}">
                    <psuz:zmPr id="{9641D961-4D8D-4250-953B-505F39C312AD}" transitionDur="1000">
                      <p166:blipFill xmlns:p166="http://schemas.microsoft.com/office/powerpoint/2016/6/main">
                        <a:blip r:embed="rId4"/>
                        <a:stretch>
                          <a:fillRect/>
                        </a:stretch>
                      </p166:blipFill>
                      <p166:spPr xmlns:p166="http://schemas.microsoft.com/office/powerpoint/2016/6/main">
                        <a:xfrm>
                          <a:off x="2696731" y="105678"/>
                          <a:ext cx="994590" cy="559457"/>
                        </a:xfrm>
                        <a:prstGeom prst="rect">
                          <a:avLst/>
                        </a:prstGeom>
                        <a:ln w="3175">
                          <a:solidFill>
                            <a:prstClr val="ltGray"/>
                          </a:solidFill>
                        </a:ln>
                      </p166:spPr>
                    </psuz:zmPr>
                  </psuz:summaryZmObj>
                  <psuz:summaryZmObj sectionId="{EC2E4647-D50A-4948-8DD8-1B9045D8FA63}">
                    <psuz:zmPr id="{2467848A-C1FD-4634-A281-EF5245A1CE54}" transitionDur="1000">
                      <p166:blipFill xmlns:p166="http://schemas.microsoft.com/office/powerpoint/2016/6/main">
                        <a:blip r:embed="rId5"/>
                        <a:stretch>
                          <a:fillRect/>
                        </a:stretch>
                      </p166:blipFill>
                      <p166:spPr xmlns:p166="http://schemas.microsoft.com/office/powerpoint/2016/6/main">
                        <a:xfrm>
                          <a:off x="3728618" y="105678"/>
                          <a:ext cx="994590" cy="559457"/>
                        </a:xfrm>
                        <a:prstGeom prst="rect">
                          <a:avLst/>
                        </a:prstGeom>
                        <a:ln w="3175">
                          <a:solidFill>
                            <a:prstClr val="ltGray"/>
                          </a:solidFill>
                        </a:ln>
                      </p166:spPr>
                    </psuz:zmPr>
                  </psuz:summaryZmObj>
                  <psuz:summaryZmObj sectionId="{733CA848-2772-4868-B7C4-DF980742C4B5}">
                    <psuz:zmPr id="{A79E5EA8-E445-4E5D-8E80-B57EAC1BC7F6}" transitionDur="1000">
                      <p166:blipFill xmlns:p166="http://schemas.microsoft.com/office/powerpoint/2016/6/main">
                        <a:blip r:embed="rId6"/>
                        <a:stretch>
                          <a:fillRect/>
                        </a:stretch>
                      </p166:blipFill>
                      <p166:spPr xmlns:p166="http://schemas.microsoft.com/office/powerpoint/2016/6/main">
                        <a:xfrm>
                          <a:off x="4760505" y="105678"/>
                          <a:ext cx="994590" cy="559457"/>
                        </a:xfrm>
                        <a:prstGeom prst="rect">
                          <a:avLst/>
                        </a:prstGeom>
                        <a:ln w="3175">
                          <a:solidFill>
                            <a:prstClr val="ltGray"/>
                          </a:solidFill>
                        </a:ln>
                      </p166:spPr>
                    </psuz:zmPr>
                  </psuz:summaryZmObj>
                  <psuz:summaryZmObj sectionId="{991E8CD9-9F53-499A-AFA9-E7B6A9112219}">
                    <psuz:zmPr id="{B1B9A42D-6764-488D-8A33-F3B9CF7DB4A3}" transitionDur="1000">
                      <p166:blipFill xmlns:p166="http://schemas.microsoft.com/office/powerpoint/2016/6/main">
                        <a:blip r:embed="rId7"/>
                        <a:stretch>
                          <a:fillRect/>
                        </a:stretch>
                      </p166:blipFill>
                      <p166:spPr xmlns:p166="http://schemas.microsoft.com/office/powerpoint/2016/6/main">
                        <a:xfrm>
                          <a:off x="5792392" y="105678"/>
                          <a:ext cx="994590" cy="559457"/>
                        </a:xfrm>
                        <a:prstGeom prst="rect">
                          <a:avLst/>
                        </a:prstGeom>
                        <a:ln w="3175">
                          <a:solidFill>
                            <a:prstClr val="ltGray"/>
                          </a:solidFill>
                        </a:ln>
                      </p166:spPr>
                    </psuz:zmPr>
                  </psuz:summaryZmObj>
                  <psuz:summaryZmObj sectionId="{3CF8CC3D-BE27-4FEF-931F-B16A41C72558}">
                    <psuz:zmPr id="{67075406-AE69-4EEC-A1F1-4A4118F81311}" transitionDur="1000">
                      <p166:blipFill xmlns:p166="http://schemas.microsoft.com/office/powerpoint/2016/6/main">
                        <a:blip r:embed="rId8"/>
                        <a:stretch>
                          <a:fillRect/>
                        </a:stretch>
                      </p166:blipFill>
                      <p166:spPr xmlns:p166="http://schemas.microsoft.com/office/powerpoint/2016/6/main">
                        <a:xfrm>
                          <a:off x="6824279" y="105678"/>
                          <a:ext cx="994590" cy="559457"/>
                        </a:xfrm>
                        <a:prstGeom prst="rect">
                          <a:avLst/>
                        </a:prstGeom>
                        <a:ln w="3175">
                          <a:solidFill>
                            <a:prstClr val="ltGray"/>
                          </a:solidFill>
                        </a:ln>
                      </p166:spPr>
                    </psuz:zmPr>
                  </psuz:summaryZmObj>
                  <psuz:summaryZmObj sectionId="{56C92FB1-E616-4DA5-9C01-E460B1826D6C}">
                    <psuz:zmPr id="{CF8675E4-D647-45DE-B699-DA9792CFF877}" transitionDur="1000">
                      <p166:blipFill xmlns:p166="http://schemas.microsoft.com/office/powerpoint/2016/6/main">
                        <a:blip r:embed="rId9"/>
                        <a:stretch>
                          <a:fillRect/>
                        </a:stretch>
                      </p166:blipFill>
                      <p166:spPr xmlns:p166="http://schemas.microsoft.com/office/powerpoint/2016/6/main">
                        <a:xfrm>
                          <a:off x="7856166" y="105678"/>
                          <a:ext cx="994590" cy="559457"/>
                        </a:xfrm>
                        <a:prstGeom prst="rect">
                          <a:avLst/>
                        </a:prstGeom>
                        <a:ln w="3175">
                          <a:solidFill>
                            <a:prstClr val="ltGray"/>
                          </a:solidFill>
                        </a:ln>
                      </p166:spPr>
                    </psuz:zmPr>
                  </psuz:summaryZmObj>
                  <psuz:summaryZmObj sectionId="{722A7C2E-FAFD-422A-B19E-A39788675F00}">
                    <psuz:zmPr id="{1E6C3C5D-70C2-4079-B042-66DD5A531A17}" transitionDur="1000">
                      <p166:blipFill xmlns:p166="http://schemas.microsoft.com/office/powerpoint/2016/6/main">
                        <a:blip r:embed="rId10"/>
                        <a:stretch>
                          <a:fillRect/>
                        </a:stretch>
                      </p166:blipFill>
                      <p166:spPr xmlns:p166="http://schemas.microsoft.com/office/powerpoint/2016/6/main">
                        <a:xfrm>
                          <a:off x="8888053" y="105678"/>
                          <a:ext cx="994590" cy="559457"/>
                        </a:xfrm>
                        <a:prstGeom prst="rect">
                          <a:avLst/>
                        </a:prstGeom>
                        <a:ln w="3175">
                          <a:solidFill>
                            <a:prstClr val="ltGray"/>
                          </a:solidFill>
                        </a:ln>
                      </p166:spPr>
                    </psuz:zmPr>
                  </psuz:summaryZmObj>
                  <psuz:summaryZmObj sectionId="{911045AB-7BE3-419B-819B-7C6B03C81253}">
                    <psuz:zmPr id="{8C75DAA4-FCE0-4787-A296-9A58EDC0E3FC}" transitionDur="1000">
                      <p166:blipFill xmlns:p166="http://schemas.microsoft.com/office/powerpoint/2016/6/main">
                        <a:blip r:embed="rId11"/>
                        <a:stretch>
                          <a:fillRect/>
                        </a:stretch>
                      </p166:blipFill>
                      <p166:spPr xmlns:p166="http://schemas.microsoft.com/office/powerpoint/2016/6/main">
                        <a:xfrm>
                          <a:off x="632957" y="702432"/>
                          <a:ext cx="994590" cy="559457"/>
                        </a:xfrm>
                        <a:prstGeom prst="rect">
                          <a:avLst/>
                        </a:prstGeom>
                        <a:ln w="3175">
                          <a:solidFill>
                            <a:prstClr val="ltGray"/>
                          </a:solidFill>
                        </a:ln>
                      </p166:spPr>
                    </psuz:zmPr>
                  </psuz:summaryZmObj>
                  <psuz:summaryZmObj sectionId="{AC30B3E3-5BFA-47C8-9565-739FCA67AF89}">
                    <psuz:zmPr id="{F6E43BD7-1E61-4E96-A243-379EC44580BD}" transitionDur="1000">
                      <p166:blipFill xmlns:p166="http://schemas.microsoft.com/office/powerpoint/2016/6/main">
                        <a:blip r:embed="rId12"/>
                        <a:stretch>
                          <a:fillRect/>
                        </a:stretch>
                      </p166:blipFill>
                      <p166:spPr xmlns:p166="http://schemas.microsoft.com/office/powerpoint/2016/6/main">
                        <a:xfrm>
                          <a:off x="1664844" y="702432"/>
                          <a:ext cx="994590" cy="559457"/>
                        </a:xfrm>
                        <a:prstGeom prst="rect">
                          <a:avLst/>
                        </a:prstGeom>
                        <a:ln w="3175">
                          <a:solidFill>
                            <a:prstClr val="ltGray"/>
                          </a:solidFill>
                        </a:ln>
                      </p166:spPr>
                    </psuz:zmPr>
                  </psuz:summaryZmObj>
                  <psuz:summaryZmObj sectionId="{1212C972-11D1-407A-9BC2-5E1FFB47B952}">
                    <psuz:zmPr id="{732CDEC5-36EB-43AE-A1DD-6766CBBDF512}" transitionDur="1000">
                      <p166:blipFill xmlns:p166="http://schemas.microsoft.com/office/powerpoint/2016/6/main">
                        <a:blip r:embed="rId13"/>
                        <a:stretch>
                          <a:fillRect/>
                        </a:stretch>
                      </p166:blipFill>
                      <p166:spPr xmlns:p166="http://schemas.microsoft.com/office/powerpoint/2016/6/main">
                        <a:xfrm>
                          <a:off x="2696731" y="702432"/>
                          <a:ext cx="994590" cy="559457"/>
                        </a:xfrm>
                        <a:prstGeom prst="rect">
                          <a:avLst/>
                        </a:prstGeom>
                        <a:ln w="3175">
                          <a:solidFill>
                            <a:prstClr val="ltGray"/>
                          </a:solidFill>
                        </a:ln>
                      </p166:spPr>
                    </psuz:zmPr>
                  </psuz:summaryZmObj>
                  <psuz:summaryZmObj sectionId="{0A01A933-B389-4F6E-B4C9-C7E94A9CCB9E}">
                    <psuz:zmPr id="{16CBA1A7-4DAB-4B8F-B394-D8EE852A343C}" transitionDur="1000">
                      <p166:blipFill xmlns:p166="http://schemas.microsoft.com/office/powerpoint/2016/6/main">
                        <a:blip r:embed="rId14"/>
                        <a:stretch>
                          <a:fillRect/>
                        </a:stretch>
                      </p166:blipFill>
                      <p166:spPr xmlns:p166="http://schemas.microsoft.com/office/powerpoint/2016/6/main">
                        <a:xfrm>
                          <a:off x="3728618" y="702432"/>
                          <a:ext cx="994590" cy="559457"/>
                        </a:xfrm>
                        <a:prstGeom prst="rect">
                          <a:avLst/>
                        </a:prstGeom>
                        <a:ln w="3175">
                          <a:solidFill>
                            <a:prstClr val="ltGray"/>
                          </a:solidFill>
                        </a:ln>
                      </p166:spPr>
                    </psuz:zmPr>
                  </psuz:summaryZmObj>
                  <psuz:summaryZmObj sectionId="{BB6B3F51-904D-4CAA-A7C0-D71C260C180D}">
                    <psuz:zmPr id="{BE8BF09E-E410-414B-8CC6-3B6203F79B07}" transitionDur="1000">
                      <p166:blipFill xmlns:p166="http://schemas.microsoft.com/office/powerpoint/2016/6/main">
                        <a:blip r:embed="rId15"/>
                        <a:stretch>
                          <a:fillRect/>
                        </a:stretch>
                      </p166:blipFill>
                      <p166:spPr xmlns:p166="http://schemas.microsoft.com/office/powerpoint/2016/6/main">
                        <a:xfrm>
                          <a:off x="4760505" y="702432"/>
                          <a:ext cx="994590" cy="559457"/>
                        </a:xfrm>
                        <a:prstGeom prst="rect">
                          <a:avLst/>
                        </a:prstGeom>
                        <a:ln w="3175">
                          <a:solidFill>
                            <a:prstClr val="ltGray"/>
                          </a:solidFill>
                        </a:ln>
                      </p166:spPr>
                    </psuz:zmPr>
                  </psuz:summaryZmObj>
                  <psuz:summaryZmObj sectionId="{69D9645C-1EA2-4CFC-8CB5-768FEF498A9E}">
                    <psuz:zmPr id="{A2A35924-6047-4509-90D1-99C36B856AE0}" transitionDur="1000">
                      <p166:blipFill xmlns:p166="http://schemas.microsoft.com/office/powerpoint/2016/6/main">
                        <a:blip r:embed="rId16"/>
                        <a:stretch>
                          <a:fillRect/>
                        </a:stretch>
                      </p166:blipFill>
                      <p166:spPr xmlns:p166="http://schemas.microsoft.com/office/powerpoint/2016/6/main">
                        <a:xfrm>
                          <a:off x="5792392" y="702432"/>
                          <a:ext cx="994590" cy="559457"/>
                        </a:xfrm>
                        <a:prstGeom prst="rect">
                          <a:avLst/>
                        </a:prstGeom>
                        <a:ln w="3175">
                          <a:solidFill>
                            <a:prstClr val="ltGray"/>
                          </a:solidFill>
                        </a:ln>
                      </p166:spPr>
                    </psuz:zmPr>
                  </psuz:summaryZmObj>
                  <psuz:summaryZmObj sectionId="{56580F64-191D-4A03-80EF-5F70802DDAD0}">
                    <psuz:zmPr id="{51B935DE-D16F-4A15-8ED6-AF4B8C0949EA}" transitionDur="1000">
                      <p166:blipFill xmlns:p166="http://schemas.microsoft.com/office/powerpoint/2016/6/main">
                        <a:blip r:embed="rId17"/>
                        <a:stretch>
                          <a:fillRect/>
                        </a:stretch>
                      </p166:blipFill>
                      <p166:spPr xmlns:p166="http://schemas.microsoft.com/office/powerpoint/2016/6/main">
                        <a:xfrm>
                          <a:off x="6824279" y="702432"/>
                          <a:ext cx="994590" cy="559457"/>
                        </a:xfrm>
                        <a:prstGeom prst="rect">
                          <a:avLst/>
                        </a:prstGeom>
                        <a:ln w="3175">
                          <a:solidFill>
                            <a:prstClr val="ltGray"/>
                          </a:solidFill>
                        </a:ln>
                      </p166:spPr>
                    </psuz:zmPr>
                  </psuz:summaryZmObj>
                  <psuz:summaryZmObj sectionId="{2D70BCA1-FC24-4FFB-9318-4FF6986241E3}">
                    <psuz:zmPr id="{19084D5E-7E40-4939-AB68-A7A22A56BAE8}" transitionDur="1000">
                      <p166:blipFill xmlns:p166="http://schemas.microsoft.com/office/powerpoint/2016/6/main">
                        <a:blip r:embed="rId18"/>
                        <a:stretch>
                          <a:fillRect/>
                        </a:stretch>
                      </p166:blipFill>
                      <p166:spPr xmlns:p166="http://schemas.microsoft.com/office/powerpoint/2016/6/main">
                        <a:xfrm>
                          <a:off x="7856166" y="702432"/>
                          <a:ext cx="994590" cy="559457"/>
                        </a:xfrm>
                        <a:prstGeom prst="rect">
                          <a:avLst/>
                        </a:prstGeom>
                        <a:ln w="3175">
                          <a:solidFill>
                            <a:prstClr val="ltGray"/>
                          </a:solidFill>
                        </a:ln>
                      </p166:spPr>
                    </psuz:zmPr>
                  </psuz:summaryZmObj>
                  <psuz:summaryZmObj sectionId="{9E78FB0D-6724-4283-A9E2-CDAA13E10114}">
                    <psuz:zmPr id="{5B41F599-2C2F-463D-B42B-3C8BAA671A6B}" transitionDur="1000">
                      <p166:blipFill xmlns:p166="http://schemas.microsoft.com/office/powerpoint/2016/6/main">
                        <a:blip r:embed="rId19"/>
                        <a:stretch>
                          <a:fillRect/>
                        </a:stretch>
                      </p166:blipFill>
                      <p166:spPr xmlns:p166="http://schemas.microsoft.com/office/powerpoint/2016/6/main">
                        <a:xfrm>
                          <a:off x="8888053" y="702432"/>
                          <a:ext cx="994590" cy="559457"/>
                        </a:xfrm>
                        <a:prstGeom prst="rect">
                          <a:avLst/>
                        </a:prstGeom>
                        <a:ln w="3175">
                          <a:solidFill>
                            <a:prstClr val="ltGray"/>
                          </a:solidFill>
                        </a:ln>
                      </p166:spPr>
                    </psuz:zmPr>
                  </psuz:summaryZmObj>
                  <psuz:summaryZmObj sectionId="{8FA98750-42B4-4149-AFB2-BF7D051C358E}">
                    <psuz:zmPr id="{86D5CA2B-F2A8-4EC8-956A-6C44E9EC2610}" transitionDur="1000">
                      <p166:blipFill xmlns:p166="http://schemas.microsoft.com/office/powerpoint/2016/6/main">
                        <a:blip r:embed="rId20"/>
                        <a:stretch>
                          <a:fillRect/>
                        </a:stretch>
                      </p166:blipFill>
                      <p166:spPr xmlns:p166="http://schemas.microsoft.com/office/powerpoint/2016/6/main">
                        <a:xfrm>
                          <a:off x="632957" y="1299186"/>
                          <a:ext cx="994590" cy="559457"/>
                        </a:xfrm>
                        <a:prstGeom prst="rect">
                          <a:avLst/>
                        </a:prstGeom>
                        <a:ln w="3175">
                          <a:solidFill>
                            <a:prstClr val="ltGray"/>
                          </a:solidFill>
                        </a:ln>
                      </p166:spPr>
                    </psuz:zmPr>
                  </psuz:summaryZmObj>
                  <psuz:summaryZmObj sectionId="{DFDF5795-9BEF-4226-99D0-541DFA767C19}">
                    <psuz:zmPr id="{D045AB29-2EC9-4697-B254-85FE3279D17C}" transitionDur="1000">
                      <p166:blipFill xmlns:p166="http://schemas.microsoft.com/office/powerpoint/2016/6/main">
                        <a:blip r:embed="rId21"/>
                        <a:stretch>
                          <a:fillRect/>
                        </a:stretch>
                      </p166:blipFill>
                      <p166:spPr xmlns:p166="http://schemas.microsoft.com/office/powerpoint/2016/6/main">
                        <a:xfrm>
                          <a:off x="1664844" y="1299186"/>
                          <a:ext cx="994590" cy="559457"/>
                        </a:xfrm>
                        <a:prstGeom prst="rect">
                          <a:avLst/>
                        </a:prstGeom>
                        <a:ln w="3175">
                          <a:solidFill>
                            <a:prstClr val="ltGray"/>
                          </a:solidFill>
                        </a:ln>
                      </p166:spPr>
                    </psuz:zmPr>
                  </psuz:summaryZmObj>
                  <psuz:summaryZmObj sectionId="{84AB2743-A6D7-4969-A055-072AA0A8B088}">
                    <psuz:zmPr id="{97D28890-14E2-472D-B6CF-75D4EB81C4A3}" transitionDur="1000">
                      <p166:blipFill xmlns:p166="http://schemas.microsoft.com/office/powerpoint/2016/6/main">
                        <a:blip r:embed="rId22"/>
                        <a:stretch>
                          <a:fillRect/>
                        </a:stretch>
                      </p166:blipFill>
                      <p166:spPr xmlns:p166="http://schemas.microsoft.com/office/powerpoint/2016/6/main">
                        <a:xfrm>
                          <a:off x="2696731" y="1299186"/>
                          <a:ext cx="994590" cy="559457"/>
                        </a:xfrm>
                        <a:prstGeom prst="rect">
                          <a:avLst/>
                        </a:prstGeom>
                        <a:ln w="3175">
                          <a:solidFill>
                            <a:prstClr val="ltGray"/>
                          </a:solidFill>
                        </a:ln>
                      </p166:spPr>
                    </psuz:zmPr>
                  </psuz:summaryZmObj>
                  <psuz:summaryZmObj sectionId="{E54E83BD-A613-44BD-9B9F-3800B27B71BC}">
                    <psuz:zmPr id="{A72D3D06-F819-4BCA-9B1E-3082068D095C}" transitionDur="1000">
                      <p166:blipFill xmlns:p166="http://schemas.microsoft.com/office/powerpoint/2016/6/main">
                        <a:blip r:embed="rId23"/>
                        <a:stretch>
                          <a:fillRect/>
                        </a:stretch>
                      </p166:blipFill>
                      <p166:spPr xmlns:p166="http://schemas.microsoft.com/office/powerpoint/2016/6/main">
                        <a:xfrm>
                          <a:off x="3728618" y="1299186"/>
                          <a:ext cx="994590" cy="559457"/>
                        </a:xfrm>
                        <a:prstGeom prst="rect">
                          <a:avLst/>
                        </a:prstGeom>
                        <a:ln w="3175">
                          <a:solidFill>
                            <a:prstClr val="ltGray"/>
                          </a:solidFill>
                        </a:ln>
                      </p166:spPr>
                    </psuz:zmPr>
                  </psuz:summaryZmObj>
                  <psuz:summaryZmObj sectionId="{5DAC6FEE-5F16-49E3-913E-03D76576D6AA}">
                    <psuz:zmPr id="{9E820FAB-C7BC-45AA-BD4F-51E80F05EAD8}" transitionDur="1000">
                      <p166:blipFill xmlns:p166="http://schemas.microsoft.com/office/powerpoint/2016/6/main">
                        <a:blip r:embed="rId24"/>
                        <a:stretch>
                          <a:fillRect/>
                        </a:stretch>
                      </p166:blipFill>
                      <p166:spPr xmlns:p166="http://schemas.microsoft.com/office/powerpoint/2016/6/main">
                        <a:xfrm>
                          <a:off x="4760505" y="1299186"/>
                          <a:ext cx="994590" cy="559457"/>
                        </a:xfrm>
                        <a:prstGeom prst="rect">
                          <a:avLst/>
                        </a:prstGeom>
                        <a:ln w="3175">
                          <a:solidFill>
                            <a:prstClr val="ltGray"/>
                          </a:solidFill>
                        </a:ln>
                      </p166:spPr>
                    </psuz:zmPr>
                  </psuz:summaryZmObj>
                  <psuz:summaryZmObj sectionId="{D04DAC68-CBE8-44C1-B1EA-F56C5A362F84}">
                    <psuz:zmPr id="{A441286E-DB3E-4DD8-AEE0-C5524EE1D03D}" transitionDur="1000">
                      <p166:blipFill xmlns:p166="http://schemas.microsoft.com/office/powerpoint/2016/6/main">
                        <a:blip r:embed="rId25"/>
                        <a:stretch>
                          <a:fillRect/>
                        </a:stretch>
                      </p166:blipFill>
                      <p166:spPr xmlns:p166="http://schemas.microsoft.com/office/powerpoint/2016/6/main">
                        <a:xfrm>
                          <a:off x="5792392" y="1299186"/>
                          <a:ext cx="994590" cy="559457"/>
                        </a:xfrm>
                        <a:prstGeom prst="rect">
                          <a:avLst/>
                        </a:prstGeom>
                        <a:ln w="3175">
                          <a:solidFill>
                            <a:prstClr val="ltGray"/>
                          </a:solidFill>
                        </a:ln>
                      </p166:spPr>
                    </psuz:zmPr>
                  </psuz:summaryZmObj>
                  <psuz:summaryZmObj sectionId="{869D5FCA-76F6-436D-B397-F65669006124}">
                    <psuz:zmPr id="{19D9A825-DC9E-4570-9A80-FD93FD3CF832}" transitionDur="1000">
                      <p166:blipFill xmlns:p166="http://schemas.microsoft.com/office/powerpoint/2016/6/main">
                        <a:blip r:embed="rId26"/>
                        <a:stretch>
                          <a:fillRect/>
                        </a:stretch>
                      </p166:blipFill>
                      <p166:spPr xmlns:p166="http://schemas.microsoft.com/office/powerpoint/2016/6/main">
                        <a:xfrm>
                          <a:off x="6824279" y="1299186"/>
                          <a:ext cx="994590" cy="559457"/>
                        </a:xfrm>
                        <a:prstGeom prst="rect">
                          <a:avLst/>
                        </a:prstGeom>
                        <a:ln w="3175">
                          <a:solidFill>
                            <a:prstClr val="ltGray"/>
                          </a:solidFill>
                        </a:ln>
                      </p166:spPr>
                    </psuz:zmPr>
                  </psuz:summaryZmObj>
                  <psuz:summaryZmObj sectionId="{0BF06018-B467-48F0-ABC1-2510FC7C36FF}">
                    <psuz:zmPr id="{B91CD63C-F3F1-43A1-B52C-89369123EE30}" transitionDur="1000">
                      <p166:blipFill xmlns:p166="http://schemas.microsoft.com/office/powerpoint/2016/6/main">
                        <a:blip r:embed="rId27"/>
                        <a:stretch>
                          <a:fillRect/>
                        </a:stretch>
                      </p166:blipFill>
                      <p166:spPr xmlns:p166="http://schemas.microsoft.com/office/powerpoint/2016/6/main">
                        <a:xfrm>
                          <a:off x="7856166" y="1299186"/>
                          <a:ext cx="994590" cy="559457"/>
                        </a:xfrm>
                        <a:prstGeom prst="rect">
                          <a:avLst/>
                        </a:prstGeom>
                        <a:ln w="3175">
                          <a:solidFill>
                            <a:prstClr val="ltGray"/>
                          </a:solidFill>
                        </a:ln>
                      </p166:spPr>
                    </psuz:zmPr>
                  </psuz:summaryZmObj>
                  <psuz:summaryZmObj sectionId="{9A1B3AD3-BF7A-410D-ABD6-3FACCBEBB7FA}">
                    <psuz:zmPr id="{01FE0283-7F95-45A9-98E1-80B44A27CA53}" transitionDur="1000">
                      <p166:blipFill xmlns:p166="http://schemas.microsoft.com/office/powerpoint/2016/6/main">
                        <a:blip r:embed="rId28"/>
                        <a:stretch>
                          <a:fillRect/>
                        </a:stretch>
                      </p166:blipFill>
                      <p166:spPr xmlns:p166="http://schemas.microsoft.com/office/powerpoint/2016/6/main">
                        <a:xfrm>
                          <a:off x="8888053" y="1299186"/>
                          <a:ext cx="994590" cy="559457"/>
                        </a:xfrm>
                        <a:prstGeom prst="rect">
                          <a:avLst/>
                        </a:prstGeom>
                        <a:ln w="3175">
                          <a:solidFill>
                            <a:prstClr val="ltGray"/>
                          </a:solidFill>
                        </a:ln>
                      </p166:spPr>
                    </psuz:zmPr>
                  </psuz:summaryZmObj>
                  <psuz:summaryZmObj sectionId="{63ADC925-1B92-49DA-8FF1-1647B182BB98}">
                    <psuz:zmPr id="{B6FF9094-367E-416C-92EF-C58B7D20EB2A}" transitionDur="1000">
                      <p166:blipFill xmlns:p166="http://schemas.microsoft.com/office/powerpoint/2016/6/main">
                        <a:blip r:embed="rId29"/>
                        <a:stretch>
                          <a:fillRect/>
                        </a:stretch>
                      </p166:blipFill>
                      <p166:spPr xmlns:p166="http://schemas.microsoft.com/office/powerpoint/2016/6/main">
                        <a:xfrm>
                          <a:off x="632957" y="1895940"/>
                          <a:ext cx="994590" cy="559457"/>
                        </a:xfrm>
                        <a:prstGeom prst="rect">
                          <a:avLst/>
                        </a:prstGeom>
                        <a:ln w="3175">
                          <a:solidFill>
                            <a:prstClr val="ltGray"/>
                          </a:solidFill>
                        </a:ln>
                      </p166:spPr>
                    </psuz:zmPr>
                  </psuz:summaryZmObj>
                  <psuz:summaryZmObj sectionId="{972D2E2C-8CAE-42FC-B47D-9E1646A9A9B1}">
                    <psuz:zmPr id="{FD0E5239-CDF4-4D0E-A26E-A13659575B09}" transitionDur="1000">
                      <p166:blipFill xmlns:p166="http://schemas.microsoft.com/office/powerpoint/2016/6/main">
                        <a:blip r:embed="rId30"/>
                        <a:stretch>
                          <a:fillRect/>
                        </a:stretch>
                      </p166:blipFill>
                      <p166:spPr xmlns:p166="http://schemas.microsoft.com/office/powerpoint/2016/6/main">
                        <a:xfrm>
                          <a:off x="1664844" y="1895940"/>
                          <a:ext cx="994590" cy="559457"/>
                        </a:xfrm>
                        <a:prstGeom prst="rect">
                          <a:avLst/>
                        </a:prstGeom>
                        <a:ln w="3175">
                          <a:solidFill>
                            <a:prstClr val="ltGray"/>
                          </a:solidFill>
                        </a:ln>
                      </p166:spPr>
                    </psuz:zmPr>
                  </psuz:summaryZmObj>
                  <psuz:summaryZmObj sectionId="{B5105286-E4BD-42CB-A4C6-AC933149EE68}">
                    <psuz:zmPr id="{703C5D6D-B401-4B40-9CA5-CDD596D1015F}" transitionDur="1000">
                      <p166:blipFill xmlns:p166="http://schemas.microsoft.com/office/powerpoint/2016/6/main">
                        <a:blip r:embed="rId31"/>
                        <a:stretch>
                          <a:fillRect/>
                        </a:stretch>
                      </p166:blipFill>
                      <p166:spPr xmlns:p166="http://schemas.microsoft.com/office/powerpoint/2016/6/main">
                        <a:xfrm>
                          <a:off x="2696731" y="1895940"/>
                          <a:ext cx="994590" cy="559457"/>
                        </a:xfrm>
                        <a:prstGeom prst="rect">
                          <a:avLst/>
                        </a:prstGeom>
                        <a:ln w="3175">
                          <a:solidFill>
                            <a:prstClr val="ltGray"/>
                          </a:solidFill>
                        </a:ln>
                      </p166:spPr>
                    </psuz:zmPr>
                  </psuz:summaryZmObj>
                  <psuz:summaryZmObj sectionId="{8B3F1457-D545-468C-A355-5BA087E9E9C4}">
                    <psuz:zmPr id="{39FE60CB-F411-4FAE-9E64-497CD3E81F0D}" transitionDur="1000">
                      <p166:blipFill xmlns:p166="http://schemas.microsoft.com/office/powerpoint/2016/6/main">
                        <a:blip r:embed="rId32"/>
                        <a:stretch>
                          <a:fillRect/>
                        </a:stretch>
                      </p166:blipFill>
                      <p166:spPr xmlns:p166="http://schemas.microsoft.com/office/powerpoint/2016/6/main">
                        <a:xfrm>
                          <a:off x="3728618" y="1895940"/>
                          <a:ext cx="994590" cy="559457"/>
                        </a:xfrm>
                        <a:prstGeom prst="rect">
                          <a:avLst/>
                        </a:prstGeom>
                        <a:ln w="3175">
                          <a:solidFill>
                            <a:prstClr val="ltGray"/>
                          </a:solidFill>
                        </a:ln>
                      </p166:spPr>
                    </psuz:zmPr>
                  </psuz:summaryZmObj>
                  <psuz:summaryZmObj sectionId="{E609EAFC-409E-4C60-B747-01B3C9B953C5}">
                    <psuz:zmPr id="{F3ABB869-7FE8-40B9-9D01-A2176AB9FF43}" transitionDur="1000">
                      <p166:blipFill xmlns:p166="http://schemas.microsoft.com/office/powerpoint/2016/6/main">
                        <a:blip r:embed="rId33"/>
                        <a:stretch>
                          <a:fillRect/>
                        </a:stretch>
                      </p166:blipFill>
                      <p166:spPr xmlns:p166="http://schemas.microsoft.com/office/powerpoint/2016/6/main">
                        <a:xfrm>
                          <a:off x="4760505" y="1895940"/>
                          <a:ext cx="994590" cy="559457"/>
                        </a:xfrm>
                        <a:prstGeom prst="rect">
                          <a:avLst/>
                        </a:prstGeom>
                        <a:ln w="3175">
                          <a:solidFill>
                            <a:prstClr val="ltGray"/>
                          </a:solidFill>
                        </a:ln>
                      </p166:spPr>
                    </psuz:zmPr>
                  </psuz:summaryZmObj>
                  <psuz:summaryZmObj sectionId="{4138EFE4-36BC-448B-9B75-451D32E26B92}">
                    <psuz:zmPr id="{203CE8C8-F71B-44C2-A430-368DD5F3FD26}" transitionDur="1000">
                      <p166:blipFill xmlns:p166="http://schemas.microsoft.com/office/powerpoint/2016/6/main">
                        <a:blip r:embed="rId34"/>
                        <a:stretch>
                          <a:fillRect/>
                        </a:stretch>
                      </p166:blipFill>
                      <p166:spPr xmlns:p166="http://schemas.microsoft.com/office/powerpoint/2016/6/main">
                        <a:xfrm>
                          <a:off x="5792392" y="1895940"/>
                          <a:ext cx="994590" cy="559457"/>
                        </a:xfrm>
                        <a:prstGeom prst="rect">
                          <a:avLst/>
                        </a:prstGeom>
                        <a:ln w="3175">
                          <a:solidFill>
                            <a:prstClr val="ltGray"/>
                          </a:solidFill>
                        </a:ln>
                      </p166:spPr>
                    </psuz:zmPr>
                  </psuz:summaryZmObj>
                  <psuz:summaryZmObj sectionId="{752946BB-DC09-4F22-B7B3-7C45037476E9}">
                    <psuz:zmPr id="{0DA10549-16DB-47E9-B686-49D03DCE592C}" transitionDur="1000">
                      <p166:blipFill xmlns:p166="http://schemas.microsoft.com/office/powerpoint/2016/6/main">
                        <a:blip r:embed="rId35"/>
                        <a:stretch>
                          <a:fillRect/>
                        </a:stretch>
                      </p166:blipFill>
                      <p166:spPr xmlns:p166="http://schemas.microsoft.com/office/powerpoint/2016/6/main">
                        <a:xfrm>
                          <a:off x="6824279" y="1895940"/>
                          <a:ext cx="994590" cy="559457"/>
                        </a:xfrm>
                        <a:prstGeom prst="rect">
                          <a:avLst/>
                        </a:prstGeom>
                        <a:ln w="3175">
                          <a:solidFill>
                            <a:prstClr val="ltGray"/>
                          </a:solidFill>
                        </a:ln>
                      </p166:spPr>
                    </psuz:zmPr>
                  </psuz:summaryZmObj>
                  <psuz:summaryZmObj sectionId="{98FCBFFF-5F98-4391-BA10-BDA9585027AB}">
                    <psuz:zmPr id="{B466C50A-6E06-4EDB-B493-59AFF1E3A1EB}" transitionDur="1000">
                      <p166:blipFill xmlns:p166="http://schemas.microsoft.com/office/powerpoint/2016/6/main">
                        <a:blip r:embed="rId36"/>
                        <a:stretch>
                          <a:fillRect/>
                        </a:stretch>
                      </p166:blipFill>
                      <p166:spPr xmlns:p166="http://schemas.microsoft.com/office/powerpoint/2016/6/main">
                        <a:xfrm>
                          <a:off x="7856166" y="1895940"/>
                          <a:ext cx="994590" cy="559457"/>
                        </a:xfrm>
                        <a:prstGeom prst="rect">
                          <a:avLst/>
                        </a:prstGeom>
                        <a:ln w="3175">
                          <a:solidFill>
                            <a:prstClr val="ltGray"/>
                          </a:solidFill>
                        </a:ln>
                      </p166:spPr>
                    </psuz:zmPr>
                  </psuz:summaryZmObj>
                  <psuz:summaryZmObj sectionId="{847273DE-9B6B-4279-9809-8B9EA9C56771}">
                    <psuz:zmPr id="{99B7C7A4-DA01-41A3-9FA7-9098C8330D1B}" transitionDur="1000">
                      <p166:blipFill xmlns:p166="http://schemas.microsoft.com/office/powerpoint/2016/6/main">
                        <a:blip r:embed="rId37"/>
                        <a:stretch>
                          <a:fillRect/>
                        </a:stretch>
                      </p166:blipFill>
                      <p166:spPr xmlns:p166="http://schemas.microsoft.com/office/powerpoint/2016/6/main">
                        <a:xfrm>
                          <a:off x="8888053" y="1895940"/>
                          <a:ext cx="994590" cy="559457"/>
                        </a:xfrm>
                        <a:prstGeom prst="rect">
                          <a:avLst/>
                        </a:prstGeom>
                        <a:ln w="3175">
                          <a:solidFill>
                            <a:prstClr val="ltGray"/>
                          </a:solidFill>
                        </a:ln>
                      </p166:spPr>
                    </psuz:zmPr>
                  </psuz:summaryZmObj>
                  <psuz:summaryZmObj sectionId="{991D3096-3000-4AD0-AC4E-349585F8D619}">
                    <psuz:zmPr id="{0A7C9108-057E-4756-AA3A-43676C26ADB2}" transitionDur="1000">
                      <p166:blipFill xmlns:p166="http://schemas.microsoft.com/office/powerpoint/2016/6/main">
                        <a:blip r:embed="rId38"/>
                        <a:stretch>
                          <a:fillRect/>
                        </a:stretch>
                      </p166:blipFill>
                      <p166:spPr xmlns:p166="http://schemas.microsoft.com/office/powerpoint/2016/6/main">
                        <a:xfrm>
                          <a:off x="632957" y="2492694"/>
                          <a:ext cx="994590" cy="559457"/>
                        </a:xfrm>
                        <a:prstGeom prst="rect">
                          <a:avLst/>
                        </a:prstGeom>
                        <a:ln w="3175">
                          <a:solidFill>
                            <a:prstClr val="ltGray"/>
                          </a:solidFill>
                        </a:ln>
                      </p166:spPr>
                    </psuz:zmPr>
                  </psuz:summaryZmObj>
                  <psuz:summaryZmObj sectionId="{55DD533D-6159-47AA-92F6-62AB2E092126}">
                    <psuz:zmPr id="{5B948A36-F2F3-414E-8663-EA2EBAF5A7C3}" transitionDur="1000">
                      <p166:blipFill xmlns:p166="http://schemas.microsoft.com/office/powerpoint/2016/6/main">
                        <a:blip r:embed="rId39"/>
                        <a:stretch>
                          <a:fillRect/>
                        </a:stretch>
                      </p166:blipFill>
                      <p166:spPr xmlns:p166="http://schemas.microsoft.com/office/powerpoint/2016/6/main">
                        <a:xfrm>
                          <a:off x="1664844" y="2492694"/>
                          <a:ext cx="994590" cy="559457"/>
                        </a:xfrm>
                        <a:prstGeom prst="rect">
                          <a:avLst/>
                        </a:prstGeom>
                        <a:ln w="3175">
                          <a:solidFill>
                            <a:prstClr val="ltGray"/>
                          </a:solidFill>
                        </a:ln>
                      </p166:spPr>
                    </psuz:zmPr>
                  </psuz:summaryZmObj>
                  <psuz:summaryZmObj sectionId="{59CE3A9C-EDBD-46EB-9BEF-9BEE1176546E}">
                    <psuz:zmPr id="{A705C676-2E7C-43B9-85BC-1AE4C5E1D8F2}" transitionDur="1000">
                      <p166:blipFill xmlns:p166="http://schemas.microsoft.com/office/powerpoint/2016/6/main">
                        <a:blip r:embed="rId40"/>
                        <a:stretch>
                          <a:fillRect/>
                        </a:stretch>
                      </p166:blipFill>
                      <p166:spPr xmlns:p166="http://schemas.microsoft.com/office/powerpoint/2016/6/main">
                        <a:xfrm>
                          <a:off x="2696731" y="2492694"/>
                          <a:ext cx="994590" cy="559457"/>
                        </a:xfrm>
                        <a:prstGeom prst="rect">
                          <a:avLst/>
                        </a:prstGeom>
                        <a:ln w="3175">
                          <a:solidFill>
                            <a:prstClr val="ltGray"/>
                          </a:solidFill>
                        </a:ln>
                      </p166:spPr>
                    </psuz:zmPr>
                  </psuz:summaryZmObj>
                  <psuz:summaryZmObj sectionId="{DD61CDA3-15E0-4373-B6D0-382B3EC63E31}">
                    <psuz:zmPr id="{23F9310A-15A7-4818-9269-D8B7AF420E61}" transitionDur="1000">
                      <p166:blipFill xmlns:p166="http://schemas.microsoft.com/office/powerpoint/2016/6/main">
                        <a:blip r:embed="rId41"/>
                        <a:stretch>
                          <a:fillRect/>
                        </a:stretch>
                      </p166:blipFill>
                      <p166:spPr xmlns:p166="http://schemas.microsoft.com/office/powerpoint/2016/6/main">
                        <a:xfrm>
                          <a:off x="3728618" y="2492694"/>
                          <a:ext cx="994590" cy="559457"/>
                        </a:xfrm>
                        <a:prstGeom prst="rect">
                          <a:avLst/>
                        </a:prstGeom>
                        <a:ln w="3175">
                          <a:solidFill>
                            <a:prstClr val="ltGray"/>
                          </a:solidFill>
                        </a:ln>
                      </p166:spPr>
                    </psuz:zmPr>
                  </psuz:summaryZmObj>
                  <psuz:summaryZmObj sectionId="{0B2745A1-2E24-40D1-BEE5-B3375A17B412}">
                    <psuz:zmPr id="{19B21280-E556-4644-9AE2-A0BAD3634534}" transitionDur="1000">
                      <p166:blipFill xmlns:p166="http://schemas.microsoft.com/office/powerpoint/2016/6/main">
                        <a:blip r:embed="rId42"/>
                        <a:stretch>
                          <a:fillRect/>
                        </a:stretch>
                      </p166:blipFill>
                      <p166:spPr xmlns:p166="http://schemas.microsoft.com/office/powerpoint/2016/6/main">
                        <a:xfrm>
                          <a:off x="4760505" y="2492694"/>
                          <a:ext cx="994590" cy="559457"/>
                        </a:xfrm>
                        <a:prstGeom prst="rect">
                          <a:avLst/>
                        </a:prstGeom>
                        <a:ln w="3175">
                          <a:solidFill>
                            <a:prstClr val="ltGray"/>
                          </a:solidFill>
                        </a:ln>
                      </p166:spPr>
                    </psuz:zmPr>
                  </psuz:summaryZmObj>
                  <psuz:summaryZmObj sectionId="{5A07A3EA-89C5-42CF-BAE9-00B52496E8E5}">
                    <psuz:zmPr id="{1DA6F545-4419-4175-BC5D-5FA59079EFF6}" transitionDur="1000">
                      <p166:blipFill xmlns:p166="http://schemas.microsoft.com/office/powerpoint/2016/6/main">
                        <a:blip r:embed="rId43"/>
                        <a:stretch>
                          <a:fillRect/>
                        </a:stretch>
                      </p166:blipFill>
                      <p166:spPr xmlns:p166="http://schemas.microsoft.com/office/powerpoint/2016/6/main">
                        <a:xfrm>
                          <a:off x="5792392" y="2492694"/>
                          <a:ext cx="994590" cy="559457"/>
                        </a:xfrm>
                        <a:prstGeom prst="rect">
                          <a:avLst/>
                        </a:prstGeom>
                        <a:ln w="3175">
                          <a:solidFill>
                            <a:prstClr val="ltGray"/>
                          </a:solidFill>
                        </a:ln>
                      </p166:spPr>
                    </psuz:zmPr>
                  </psuz:summaryZmObj>
                  <psuz:summaryZmObj sectionId="{E0FE8D39-18ED-4B51-AEC1-8A63738CB787}">
                    <psuz:zmPr id="{DFB128C5-7EC1-4030-8338-E477BAB5A8A0}" transitionDur="1000">
                      <p166:blipFill xmlns:p166="http://schemas.microsoft.com/office/powerpoint/2016/6/main">
                        <a:blip r:embed="rId44"/>
                        <a:stretch>
                          <a:fillRect/>
                        </a:stretch>
                      </p166:blipFill>
                      <p166:spPr xmlns:p166="http://schemas.microsoft.com/office/powerpoint/2016/6/main">
                        <a:xfrm>
                          <a:off x="6824279" y="2492694"/>
                          <a:ext cx="994590" cy="559457"/>
                        </a:xfrm>
                        <a:prstGeom prst="rect">
                          <a:avLst/>
                        </a:prstGeom>
                        <a:ln w="3175">
                          <a:solidFill>
                            <a:prstClr val="ltGray"/>
                          </a:solidFill>
                        </a:ln>
                      </p166:spPr>
                    </psuz:zmPr>
                  </psuz:summaryZmObj>
                  <psuz:summaryZmObj sectionId="{0678CD95-06D1-4D75-BCB4-63A29AAB69E6}">
                    <psuz:zmPr id="{7459346B-F8CB-46B5-A7A0-83E6EC620D66}" transitionDur="1000">
                      <p166:blipFill xmlns:p166="http://schemas.microsoft.com/office/powerpoint/2016/6/main">
                        <a:blip r:embed="rId45"/>
                        <a:stretch>
                          <a:fillRect/>
                        </a:stretch>
                      </p166:blipFill>
                      <p166:spPr xmlns:p166="http://schemas.microsoft.com/office/powerpoint/2016/6/main">
                        <a:xfrm>
                          <a:off x="7856166" y="2492694"/>
                          <a:ext cx="994590" cy="559457"/>
                        </a:xfrm>
                        <a:prstGeom prst="rect">
                          <a:avLst/>
                        </a:prstGeom>
                        <a:ln w="3175">
                          <a:solidFill>
                            <a:prstClr val="ltGray"/>
                          </a:solidFill>
                        </a:ln>
                      </p166:spPr>
                    </psuz:zmPr>
                  </psuz:summaryZmObj>
                  <psuz:summaryZmObj sectionId="{E4062846-4286-4DD0-B9D1-7FF59B55E1E2}">
                    <psuz:zmPr id="{37EC2077-338E-4C09-9C36-02CE44F83B33}" transitionDur="1000">
                      <p166:blipFill xmlns:p166="http://schemas.microsoft.com/office/powerpoint/2016/6/main">
                        <a:blip r:embed="rId46"/>
                        <a:stretch>
                          <a:fillRect/>
                        </a:stretch>
                      </p166:blipFill>
                      <p166:spPr xmlns:p166="http://schemas.microsoft.com/office/powerpoint/2016/6/main">
                        <a:xfrm>
                          <a:off x="8888053" y="2492694"/>
                          <a:ext cx="994590" cy="559457"/>
                        </a:xfrm>
                        <a:prstGeom prst="rect">
                          <a:avLst/>
                        </a:prstGeom>
                        <a:ln w="3175">
                          <a:solidFill>
                            <a:prstClr val="ltGray"/>
                          </a:solidFill>
                        </a:ln>
                      </p166:spPr>
                    </psuz:zmPr>
                  </psuz:summaryZmObj>
                  <psuz:summaryZmObj sectionId="{CFEBE818-3A4A-491D-8690-3368033FB382}">
                    <psuz:zmPr id="{1C2DE040-88A7-4F6B-B375-AC685C5740DA}" transitionDur="1000">
                      <p166:blipFill xmlns:p166="http://schemas.microsoft.com/office/powerpoint/2016/6/main">
                        <a:blip r:embed="rId47"/>
                        <a:stretch>
                          <a:fillRect/>
                        </a:stretch>
                      </p166:blipFill>
                      <p166:spPr xmlns:p166="http://schemas.microsoft.com/office/powerpoint/2016/6/main">
                        <a:xfrm>
                          <a:off x="632957" y="3089448"/>
                          <a:ext cx="994590" cy="559457"/>
                        </a:xfrm>
                        <a:prstGeom prst="rect">
                          <a:avLst/>
                        </a:prstGeom>
                        <a:ln w="3175">
                          <a:solidFill>
                            <a:prstClr val="ltGray"/>
                          </a:solidFill>
                        </a:ln>
                      </p166:spPr>
                    </psuz:zmPr>
                  </psuz:summaryZmObj>
                  <psuz:summaryZmObj sectionId="{2E5ECD35-D26C-49EA-BACB-66C9777AD765}">
                    <psuz:zmPr id="{55E8886D-A3B0-441D-8F1B-58CA9B9D04A7}" transitionDur="1000">
                      <p166:blipFill xmlns:p166="http://schemas.microsoft.com/office/powerpoint/2016/6/main">
                        <a:blip r:embed="rId48"/>
                        <a:stretch>
                          <a:fillRect/>
                        </a:stretch>
                      </p166:blipFill>
                      <p166:spPr xmlns:p166="http://schemas.microsoft.com/office/powerpoint/2016/6/main">
                        <a:xfrm>
                          <a:off x="1664844" y="3089448"/>
                          <a:ext cx="994590" cy="559457"/>
                        </a:xfrm>
                        <a:prstGeom prst="rect">
                          <a:avLst/>
                        </a:prstGeom>
                        <a:ln w="3175">
                          <a:solidFill>
                            <a:prstClr val="ltGray"/>
                          </a:solidFill>
                        </a:ln>
                      </p166:spPr>
                    </psuz:zmPr>
                  </psuz:summaryZmObj>
                  <psuz:summaryZmObj sectionId="{504366B7-F9A3-40FA-842D-F9D57BC518BF}">
                    <psuz:zmPr id="{33CC4895-7CAB-4018-B32C-B35DF2DF2D33}" transitionDur="1000">
                      <p166:blipFill xmlns:p166="http://schemas.microsoft.com/office/powerpoint/2016/6/main">
                        <a:blip r:embed="rId49"/>
                        <a:stretch>
                          <a:fillRect/>
                        </a:stretch>
                      </p166:blipFill>
                      <p166:spPr xmlns:p166="http://schemas.microsoft.com/office/powerpoint/2016/6/main">
                        <a:xfrm>
                          <a:off x="2696731" y="3089448"/>
                          <a:ext cx="994590" cy="559457"/>
                        </a:xfrm>
                        <a:prstGeom prst="rect">
                          <a:avLst/>
                        </a:prstGeom>
                        <a:ln w="3175">
                          <a:solidFill>
                            <a:prstClr val="ltGray"/>
                          </a:solidFill>
                        </a:ln>
                      </p166:spPr>
                    </psuz:zmPr>
                  </psuz:summaryZmObj>
                  <psuz:summaryZmObj sectionId="{E98BB192-26AD-45C8-8387-F73C8A24D686}">
                    <psuz:zmPr id="{3484497E-325D-4AB2-A6FD-D33DB3CDBD7D}" transitionDur="1000">
                      <p166:blipFill xmlns:p166="http://schemas.microsoft.com/office/powerpoint/2016/6/main">
                        <a:blip r:embed="rId50"/>
                        <a:stretch>
                          <a:fillRect/>
                        </a:stretch>
                      </p166:blipFill>
                      <p166:spPr xmlns:p166="http://schemas.microsoft.com/office/powerpoint/2016/6/main">
                        <a:xfrm>
                          <a:off x="3728618" y="3089448"/>
                          <a:ext cx="994590" cy="559457"/>
                        </a:xfrm>
                        <a:prstGeom prst="rect">
                          <a:avLst/>
                        </a:prstGeom>
                        <a:ln w="3175">
                          <a:solidFill>
                            <a:prstClr val="ltGray"/>
                          </a:solidFill>
                        </a:ln>
                      </p166:spPr>
                    </psuz:zmPr>
                  </psuz:summaryZmObj>
                  <psuz:summaryZmObj sectionId="{B7FB0CDC-E272-404A-BC90-F906AF7ED759}">
                    <psuz:zmPr id="{652CF2F1-A01B-4AAA-A96C-06D9D421D34E}" transitionDur="1000">
                      <p166:blipFill xmlns:p166="http://schemas.microsoft.com/office/powerpoint/2016/6/main">
                        <a:blip r:embed="rId51"/>
                        <a:stretch>
                          <a:fillRect/>
                        </a:stretch>
                      </p166:blipFill>
                      <p166:spPr xmlns:p166="http://schemas.microsoft.com/office/powerpoint/2016/6/main">
                        <a:xfrm>
                          <a:off x="4760505" y="3089448"/>
                          <a:ext cx="994590" cy="559457"/>
                        </a:xfrm>
                        <a:prstGeom prst="rect">
                          <a:avLst/>
                        </a:prstGeom>
                        <a:ln w="3175">
                          <a:solidFill>
                            <a:prstClr val="ltGray"/>
                          </a:solidFill>
                        </a:ln>
                      </p166:spPr>
                    </psuz:zmPr>
                  </psuz:summaryZmObj>
                  <psuz:summaryZmObj sectionId="{932F082D-2E20-48EC-9580-3A2EF421583E}">
                    <psuz:zmPr id="{91D6FD95-0AEA-46A9-8C81-5FA8E2FD293E}" transitionDur="1000">
                      <p166:blipFill xmlns:p166="http://schemas.microsoft.com/office/powerpoint/2016/6/main">
                        <a:blip r:embed="rId52"/>
                        <a:stretch>
                          <a:fillRect/>
                        </a:stretch>
                      </p166:blipFill>
                      <p166:spPr xmlns:p166="http://schemas.microsoft.com/office/powerpoint/2016/6/main">
                        <a:xfrm>
                          <a:off x="5792392" y="3089448"/>
                          <a:ext cx="994590" cy="559457"/>
                        </a:xfrm>
                        <a:prstGeom prst="rect">
                          <a:avLst/>
                        </a:prstGeom>
                        <a:ln w="3175">
                          <a:solidFill>
                            <a:prstClr val="ltGray"/>
                          </a:solidFill>
                        </a:ln>
                      </p166:spPr>
                    </psuz:zmPr>
                  </psuz:summaryZmObj>
                  <psuz:summaryZmObj sectionId="{BAC47729-721C-4868-A9E4-D1893FBF21DE}">
                    <psuz:zmPr id="{982141AA-F5DA-4FBA-8E18-ABB269DFC645}" transitionDur="1000">
                      <p166:blipFill xmlns:p166="http://schemas.microsoft.com/office/powerpoint/2016/6/main">
                        <a:blip r:embed="rId53"/>
                        <a:stretch>
                          <a:fillRect/>
                        </a:stretch>
                      </p166:blipFill>
                      <p166:spPr xmlns:p166="http://schemas.microsoft.com/office/powerpoint/2016/6/main">
                        <a:xfrm>
                          <a:off x="6824279" y="3089448"/>
                          <a:ext cx="994590" cy="559457"/>
                        </a:xfrm>
                        <a:prstGeom prst="rect">
                          <a:avLst/>
                        </a:prstGeom>
                        <a:ln w="3175">
                          <a:solidFill>
                            <a:prstClr val="ltGray"/>
                          </a:solidFill>
                        </a:ln>
                      </p166:spPr>
                    </psuz:zmPr>
                  </psuz:summaryZmObj>
                  <psuz:summaryZmObj sectionId="{9EF79E6D-6FE3-4D63-97E9-E562C72AFE4A}">
                    <psuz:zmPr id="{288BB315-A268-4932-999F-8755C152C477}" transitionDur="1000">
                      <p166:blipFill xmlns:p166="http://schemas.microsoft.com/office/powerpoint/2016/6/main">
                        <a:blip r:embed="rId54"/>
                        <a:stretch>
                          <a:fillRect/>
                        </a:stretch>
                      </p166:blipFill>
                      <p166:spPr xmlns:p166="http://schemas.microsoft.com/office/powerpoint/2016/6/main">
                        <a:xfrm>
                          <a:off x="7856166" y="3089448"/>
                          <a:ext cx="994590" cy="559457"/>
                        </a:xfrm>
                        <a:prstGeom prst="rect">
                          <a:avLst/>
                        </a:prstGeom>
                        <a:ln w="3175">
                          <a:solidFill>
                            <a:prstClr val="ltGray"/>
                          </a:solidFill>
                        </a:ln>
                      </p166:spPr>
                    </psuz:zmPr>
                  </psuz:summaryZmObj>
                  <psuz:summaryZmObj sectionId="{FB886422-F082-4E69-A111-5A8CC7B6CB15}">
                    <psuz:zmPr id="{BA9CC75A-CC10-478D-A406-38056E9A437E}" transitionDur="1000">
                      <p166:blipFill xmlns:p166="http://schemas.microsoft.com/office/powerpoint/2016/6/main">
                        <a:blip r:embed="rId55"/>
                        <a:stretch>
                          <a:fillRect/>
                        </a:stretch>
                      </p166:blipFill>
                      <p166:spPr xmlns:p166="http://schemas.microsoft.com/office/powerpoint/2016/6/main">
                        <a:xfrm>
                          <a:off x="8888053" y="3089448"/>
                          <a:ext cx="994590" cy="559457"/>
                        </a:xfrm>
                        <a:prstGeom prst="rect">
                          <a:avLst/>
                        </a:prstGeom>
                        <a:ln w="3175">
                          <a:solidFill>
                            <a:prstClr val="ltGray"/>
                          </a:solidFill>
                        </a:ln>
                      </p166:spPr>
                    </psuz:zmPr>
                  </psuz:summaryZmObj>
                  <psuz:summaryZmObj sectionId="{11360521-C62E-47EC-971B-1A3DD6F001B5}">
                    <psuz:zmPr id="{D3C1C24B-55B6-4C48-8A35-6FAE3A0E6643}" transitionDur="1000">
                      <p166:blipFill xmlns:p166="http://schemas.microsoft.com/office/powerpoint/2016/6/main">
                        <a:blip r:embed="rId56"/>
                        <a:stretch>
                          <a:fillRect/>
                        </a:stretch>
                      </p166:blipFill>
                      <p166:spPr xmlns:p166="http://schemas.microsoft.com/office/powerpoint/2016/6/main">
                        <a:xfrm>
                          <a:off x="632957" y="3686202"/>
                          <a:ext cx="994590" cy="559457"/>
                        </a:xfrm>
                        <a:prstGeom prst="rect">
                          <a:avLst/>
                        </a:prstGeom>
                        <a:ln w="3175">
                          <a:solidFill>
                            <a:prstClr val="ltGray"/>
                          </a:solidFill>
                        </a:ln>
                      </p166:spPr>
                    </psuz:zmPr>
                  </psuz:summaryZmObj>
                  <psuz:summaryZmObj sectionId="{419F7237-5ADB-4842-AB50-3D5B2858DB06}">
                    <psuz:zmPr id="{163930A5-8CFF-41C7-91E6-5F7815B5F9AC}" transitionDur="1000">
                      <p166:blipFill xmlns:p166="http://schemas.microsoft.com/office/powerpoint/2016/6/main">
                        <a:blip r:embed="rId57"/>
                        <a:stretch>
                          <a:fillRect/>
                        </a:stretch>
                      </p166:blipFill>
                      <p166:spPr xmlns:p166="http://schemas.microsoft.com/office/powerpoint/2016/6/main">
                        <a:xfrm>
                          <a:off x="1664844" y="3686202"/>
                          <a:ext cx="994590" cy="559457"/>
                        </a:xfrm>
                        <a:prstGeom prst="rect">
                          <a:avLst/>
                        </a:prstGeom>
                        <a:ln w="3175">
                          <a:solidFill>
                            <a:prstClr val="ltGray"/>
                          </a:solidFill>
                        </a:ln>
                      </p166:spPr>
                    </psuz:zmPr>
                  </psuz:summaryZmObj>
                  <psuz:summaryZmObj sectionId="{F9747033-9BE9-4F4B-9D42-A91B5AD9CB47}">
                    <psuz:zmPr id="{9BA590CE-EFD4-4D4D-A4FE-020B438F5DA8}" transitionDur="1000">
                      <p166:blipFill xmlns:p166="http://schemas.microsoft.com/office/powerpoint/2016/6/main">
                        <a:blip r:embed="rId58"/>
                        <a:stretch>
                          <a:fillRect/>
                        </a:stretch>
                      </p166:blipFill>
                      <p166:spPr xmlns:p166="http://schemas.microsoft.com/office/powerpoint/2016/6/main">
                        <a:xfrm>
                          <a:off x="2696731" y="3686202"/>
                          <a:ext cx="994590" cy="559457"/>
                        </a:xfrm>
                        <a:prstGeom prst="rect">
                          <a:avLst/>
                        </a:prstGeom>
                        <a:ln w="3175">
                          <a:solidFill>
                            <a:prstClr val="ltGray"/>
                          </a:solidFill>
                        </a:ln>
                      </p166:spPr>
                    </psuz:zmPr>
                  </psuz:summaryZmObj>
                  <psuz:summaryZmObj sectionId="{696D1BAE-6885-4DE1-AA34-AE5AFBEB0731}">
                    <psuz:zmPr id="{4A2E290B-D163-4F9D-B4DE-797A5EAF9814}" transitionDur="1000">
                      <p166:blipFill xmlns:p166="http://schemas.microsoft.com/office/powerpoint/2016/6/main">
                        <a:blip r:embed="rId59"/>
                        <a:stretch>
                          <a:fillRect/>
                        </a:stretch>
                      </p166:blipFill>
                      <p166:spPr xmlns:p166="http://schemas.microsoft.com/office/powerpoint/2016/6/main">
                        <a:xfrm>
                          <a:off x="3728618" y="3686202"/>
                          <a:ext cx="994590" cy="559457"/>
                        </a:xfrm>
                        <a:prstGeom prst="rect">
                          <a:avLst/>
                        </a:prstGeom>
                        <a:ln w="3175">
                          <a:solidFill>
                            <a:prstClr val="ltGray"/>
                          </a:solidFill>
                        </a:ln>
                      </p166:spPr>
                    </psuz:zmPr>
                  </psuz:summaryZmObj>
                  <psuz:summaryZmObj sectionId="{73D3E291-C2C0-4C7D-AB59-AAB1C7AC6576}">
                    <psuz:zmPr id="{3EFC4612-48AB-4B10-9762-4AFEAD25848D}" transitionDur="1000">
                      <p166:blipFill xmlns:p166="http://schemas.microsoft.com/office/powerpoint/2016/6/main">
                        <a:blip r:embed="rId60"/>
                        <a:stretch>
                          <a:fillRect/>
                        </a:stretch>
                      </p166:blipFill>
                      <p166:spPr xmlns:p166="http://schemas.microsoft.com/office/powerpoint/2016/6/main">
                        <a:xfrm>
                          <a:off x="4760505" y="3686202"/>
                          <a:ext cx="994590" cy="559457"/>
                        </a:xfrm>
                        <a:prstGeom prst="rect">
                          <a:avLst/>
                        </a:prstGeom>
                        <a:ln w="3175">
                          <a:solidFill>
                            <a:prstClr val="ltGray"/>
                          </a:solidFill>
                        </a:ln>
                      </p166:spPr>
                    </psuz:zmPr>
                  </psuz:summaryZmObj>
                  <psuz:summaryZmObj sectionId="{D4A290BD-4AFA-47C6-B275-18ABF2A890CD}">
                    <psuz:zmPr id="{DA891AF3-A799-4F36-B0F6-4F0158C9623F}" transitionDur="1000">
                      <p166:blipFill xmlns:p166="http://schemas.microsoft.com/office/powerpoint/2016/6/main">
                        <a:blip r:embed="rId61"/>
                        <a:stretch>
                          <a:fillRect/>
                        </a:stretch>
                      </p166:blipFill>
                      <p166:spPr xmlns:p166="http://schemas.microsoft.com/office/powerpoint/2016/6/main">
                        <a:xfrm>
                          <a:off x="5792392" y="3686202"/>
                          <a:ext cx="994590" cy="559457"/>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165F92EE-B3CC-4523-AF0E-8A49432FF26F}"/>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Image 3">
                  <a:hlinkClick r:id="rId62"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471157" y="1931303"/>
                  <a:ext cx="994590" cy="559457"/>
                </a:xfrm>
                <a:prstGeom prst="rect">
                  <a:avLst/>
                </a:prstGeom>
                <a:ln w="3175">
                  <a:solidFill>
                    <a:prstClr val="ltGray"/>
                  </a:solidFill>
                </a:ln>
              </p:spPr>
            </p:pic>
            <p:pic>
              <p:nvPicPr>
                <p:cNvPr id="6" name="Image 6">
                  <a:hlinkClick r:id="rId63"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503044" y="1931303"/>
                  <a:ext cx="994590" cy="559457"/>
                </a:xfrm>
                <a:prstGeom prst="rect">
                  <a:avLst/>
                </a:prstGeom>
                <a:ln w="3175">
                  <a:solidFill>
                    <a:prstClr val="ltGray"/>
                  </a:solidFill>
                </a:ln>
              </p:spPr>
            </p:pic>
            <p:pic>
              <p:nvPicPr>
                <p:cNvPr id="8" name="Image 8">
                  <a:hlinkClick r:id="rId64"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534931" y="1931303"/>
                  <a:ext cx="994590" cy="559457"/>
                </a:xfrm>
                <a:prstGeom prst="rect">
                  <a:avLst/>
                </a:prstGeom>
                <a:ln w="3175">
                  <a:solidFill>
                    <a:prstClr val="ltGray"/>
                  </a:solidFill>
                </a:ln>
              </p:spPr>
            </p:pic>
            <p:pic>
              <p:nvPicPr>
                <p:cNvPr id="9" name="Image 9">
                  <a:hlinkClick r:id="rId65"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566818" y="1931303"/>
                  <a:ext cx="994590" cy="559457"/>
                </a:xfrm>
                <a:prstGeom prst="rect">
                  <a:avLst/>
                </a:prstGeom>
                <a:ln w="3175">
                  <a:solidFill>
                    <a:prstClr val="ltGray"/>
                  </a:solidFill>
                </a:ln>
              </p:spPr>
            </p:pic>
            <p:pic>
              <p:nvPicPr>
                <p:cNvPr id="10" name="Image 10">
                  <a:hlinkClick r:id="rId66"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598705" y="1931303"/>
                  <a:ext cx="994590" cy="559457"/>
                </a:xfrm>
                <a:prstGeom prst="rect">
                  <a:avLst/>
                </a:prstGeom>
                <a:ln w="3175">
                  <a:solidFill>
                    <a:prstClr val="ltGray"/>
                  </a:solidFill>
                </a:ln>
              </p:spPr>
            </p:pic>
            <p:pic>
              <p:nvPicPr>
                <p:cNvPr id="11" name="Image 11">
                  <a:hlinkClick r:id="rId67"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630592" y="1931303"/>
                  <a:ext cx="994590" cy="559457"/>
                </a:xfrm>
                <a:prstGeom prst="rect">
                  <a:avLst/>
                </a:prstGeom>
                <a:ln w="3175">
                  <a:solidFill>
                    <a:prstClr val="ltGray"/>
                  </a:solidFill>
                </a:ln>
              </p:spPr>
            </p:pic>
            <p:pic>
              <p:nvPicPr>
                <p:cNvPr id="12" name="Image 12">
                  <a:hlinkClick r:id="rId68"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662479" y="1931303"/>
                  <a:ext cx="994590" cy="559457"/>
                </a:xfrm>
                <a:prstGeom prst="rect">
                  <a:avLst/>
                </a:prstGeom>
                <a:ln w="3175">
                  <a:solidFill>
                    <a:prstClr val="ltGray"/>
                  </a:solidFill>
                </a:ln>
              </p:spPr>
            </p:pic>
            <p:pic>
              <p:nvPicPr>
                <p:cNvPr id="13" name="Image 13">
                  <a:hlinkClick r:id="rId69"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694366" y="1931303"/>
                  <a:ext cx="994590" cy="559457"/>
                </a:xfrm>
                <a:prstGeom prst="rect">
                  <a:avLst/>
                </a:prstGeom>
                <a:ln w="3175">
                  <a:solidFill>
                    <a:prstClr val="ltGray"/>
                  </a:solidFill>
                </a:ln>
              </p:spPr>
            </p:pic>
            <p:pic>
              <p:nvPicPr>
                <p:cNvPr id="14" name="Image 14">
                  <a:hlinkClick r:id="rId70"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726253" y="1931303"/>
                  <a:ext cx="994590" cy="559457"/>
                </a:xfrm>
                <a:prstGeom prst="rect">
                  <a:avLst/>
                </a:prstGeom>
                <a:ln w="3175">
                  <a:solidFill>
                    <a:prstClr val="ltGray"/>
                  </a:solidFill>
                </a:ln>
              </p:spPr>
            </p:pic>
            <p:pic>
              <p:nvPicPr>
                <p:cNvPr id="15" name="Image 15">
                  <a:hlinkClick r:id="rId71"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471157" y="2528057"/>
                  <a:ext cx="994590" cy="559457"/>
                </a:xfrm>
                <a:prstGeom prst="rect">
                  <a:avLst/>
                </a:prstGeom>
                <a:ln w="3175">
                  <a:solidFill>
                    <a:prstClr val="ltGray"/>
                  </a:solidFill>
                </a:ln>
              </p:spPr>
            </p:pic>
            <p:pic>
              <p:nvPicPr>
                <p:cNvPr id="16" name="Image 16">
                  <a:hlinkClick r:id="rId72"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2503044" y="2528057"/>
                  <a:ext cx="994590" cy="559457"/>
                </a:xfrm>
                <a:prstGeom prst="rect">
                  <a:avLst/>
                </a:prstGeom>
                <a:ln w="3175">
                  <a:solidFill>
                    <a:prstClr val="ltGray"/>
                  </a:solidFill>
                </a:ln>
              </p:spPr>
            </p:pic>
            <p:pic>
              <p:nvPicPr>
                <p:cNvPr id="17" name="Image 17">
                  <a:hlinkClick r:id="rId73"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3534931" y="2528057"/>
                  <a:ext cx="994590" cy="559457"/>
                </a:xfrm>
                <a:prstGeom prst="rect">
                  <a:avLst/>
                </a:prstGeom>
                <a:ln w="3175">
                  <a:solidFill>
                    <a:prstClr val="ltGray"/>
                  </a:solidFill>
                </a:ln>
              </p:spPr>
            </p:pic>
            <p:pic>
              <p:nvPicPr>
                <p:cNvPr id="18" name="Image 18">
                  <a:hlinkClick r:id="rId74"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4566818" y="2528057"/>
                  <a:ext cx="994590" cy="559457"/>
                </a:xfrm>
                <a:prstGeom prst="rect">
                  <a:avLst/>
                </a:prstGeom>
                <a:ln w="3175">
                  <a:solidFill>
                    <a:prstClr val="ltGray"/>
                  </a:solidFill>
                </a:ln>
              </p:spPr>
            </p:pic>
            <p:pic>
              <p:nvPicPr>
                <p:cNvPr id="19" name="Image 19">
                  <a:hlinkClick r:id="rId75"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598705" y="2528057"/>
                  <a:ext cx="994590" cy="559457"/>
                </a:xfrm>
                <a:prstGeom prst="rect">
                  <a:avLst/>
                </a:prstGeom>
                <a:ln w="3175">
                  <a:solidFill>
                    <a:prstClr val="ltGray"/>
                  </a:solidFill>
                </a:ln>
              </p:spPr>
            </p:pic>
            <p:pic>
              <p:nvPicPr>
                <p:cNvPr id="20" name="Image 20">
                  <a:hlinkClick r:id="rId76"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630592" y="2528057"/>
                  <a:ext cx="994590" cy="559457"/>
                </a:xfrm>
                <a:prstGeom prst="rect">
                  <a:avLst/>
                </a:prstGeom>
                <a:ln w="3175">
                  <a:solidFill>
                    <a:prstClr val="ltGray"/>
                  </a:solidFill>
                </a:ln>
              </p:spPr>
            </p:pic>
            <p:pic>
              <p:nvPicPr>
                <p:cNvPr id="21" name="Image 21">
                  <a:hlinkClick r:id="rId77"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662479" y="2528057"/>
                  <a:ext cx="994590" cy="559457"/>
                </a:xfrm>
                <a:prstGeom prst="rect">
                  <a:avLst/>
                </a:prstGeom>
                <a:ln w="3175">
                  <a:solidFill>
                    <a:prstClr val="ltGray"/>
                  </a:solidFill>
                </a:ln>
              </p:spPr>
            </p:pic>
            <p:pic>
              <p:nvPicPr>
                <p:cNvPr id="22" name="Image 22">
                  <a:hlinkClick r:id="rId78"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8694366" y="2528057"/>
                  <a:ext cx="994590" cy="559457"/>
                </a:xfrm>
                <a:prstGeom prst="rect">
                  <a:avLst/>
                </a:prstGeom>
                <a:ln w="3175">
                  <a:solidFill>
                    <a:prstClr val="ltGray"/>
                  </a:solidFill>
                </a:ln>
              </p:spPr>
            </p:pic>
            <p:pic>
              <p:nvPicPr>
                <p:cNvPr id="23" name="Image 23">
                  <a:hlinkClick r:id="rId79"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726253" y="2528057"/>
                  <a:ext cx="994590" cy="559457"/>
                </a:xfrm>
                <a:prstGeom prst="rect">
                  <a:avLst/>
                </a:prstGeom>
                <a:ln w="3175">
                  <a:solidFill>
                    <a:prstClr val="ltGray"/>
                  </a:solidFill>
                </a:ln>
              </p:spPr>
            </p:pic>
            <p:pic>
              <p:nvPicPr>
                <p:cNvPr id="24" name="Image 24">
                  <a:hlinkClick r:id="rId80"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1471157" y="3124811"/>
                  <a:ext cx="994590" cy="559457"/>
                </a:xfrm>
                <a:prstGeom prst="rect">
                  <a:avLst/>
                </a:prstGeom>
                <a:ln w="3175">
                  <a:solidFill>
                    <a:prstClr val="ltGray"/>
                  </a:solidFill>
                </a:ln>
              </p:spPr>
            </p:pic>
            <p:pic>
              <p:nvPicPr>
                <p:cNvPr id="25" name="Image 25">
                  <a:hlinkClick r:id="rId81"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2503044" y="3124811"/>
                  <a:ext cx="994590" cy="559457"/>
                </a:xfrm>
                <a:prstGeom prst="rect">
                  <a:avLst/>
                </a:prstGeom>
                <a:ln w="3175">
                  <a:solidFill>
                    <a:prstClr val="ltGray"/>
                  </a:solidFill>
                </a:ln>
              </p:spPr>
            </p:pic>
            <p:pic>
              <p:nvPicPr>
                <p:cNvPr id="26" name="Image 26">
                  <a:hlinkClick r:id="rId82"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3534931" y="3124811"/>
                  <a:ext cx="994590" cy="559457"/>
                </a:xfrm>
                <a:prstGeom prst="rect">
                  <a:avLst/>
                </a:prstGeom>
                <a:ln w="3175">
                  <a:solidFill>
                    <a:prstClr val="ltGray"/>
                  </a:solidFill>
                </a:ln>
              </p:spPr>
            </p:pic>
            <p:pic>
              <p:nvPicPr>
                <p:cNvPr id="27" name="Image 27">
                  <a:hlinkClick r:id="rId83"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4566818" y="3124811"/>
                  <a:ext cx="994590" cy="559457"/>
                </a:xfrm>
                <a:prstGeom prst="rect">
                  <a:avLst/>
                </a:prstGeom>
                <a:ln w="3175">
                  <a:solidFill>
                    <a:prstClr val="ltGray"/>
                  </a:solidFill>
                </a:ln>
              </p:spPr>
            </p:pic>
            <p:pic>
              <p:nvPicPr>
                <p:cNvPr id="28" name="Image 28">
                  <a:hlinkClick r:id="rId84"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5598705" y="3124811"/>
                  <a:ext cx="994590" cy="559457"/>
                </a:xfrm>
                <a:prstGeom prst="rect">
                  <a:avLst/>
                </a:prstGeom>
                <a:ln w="3175">
                  <a:solidFill>
                    <a:prstClr val="ltGray"/>
                  </a:solidFill>
                </a:ln>
              </p:spPr>
            </p:pic>
            <p:pic>
              <p:nvPicPr>
                <p:cNvPr id="29" name="Image 29">
                  <a:hlinkClick r:id="rId85"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6630592" y="3124811"/>
                  <a:ext cx="994590" cy="559457"/>
                </a:xfrm>
                <a:prstGeom prst="rect">
                  <a:avLst/>
                </a:prstGeom>
                <a:ln w="3175">
                  <a:solidFill>
                    <a:prstClr val="ltGray"/>
                  </a:solidFill>
                </a:ln>
              </p:spPr>
            </p:pic>
            <p:pic>
              <p:nvPicPr>
                <p:cNvPr id="30" name="Image 30">
                  <a:hlinkClick r:id="rId86"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7662479" y="3124811"/>
                  <a:ext cx="994590" cy="559457"/>
                </a:xfrm>
                <a:prstGeom prst="rect">
                  <a:avLst/>
                </a:prstGeom>
                <a:ln w="3175">
                  <a:solidFill>
                    <a:prstClr val="ltGray"/>
                  </a:solidFill>
                </a:ln>
              </p:spPr>
            </p:pic>
            <p:pic>
              <p:nvPicPr>
                <p:cNvPr id="31" name="Image 31">
                  <a:hlinkClick r:id="rId87"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8694366" y="3124811"/>
                  <a:ext cx="994590" cy="559457"/>
                </a:xfrm>
                <a:prstGeom prst="rect">
                  <a:avLst/>
                </a:prstGeom>
                <a:ln w="3175">
                  <a:solidFill>
                    <a:prstClr val="ltGray"/>
                  </a:solidFill>
                </a:ln>
              </p:spPr>
            </p:pic>
            <p:pic>
              <p:nvPicPr>
                <p:cNvPr id="32" name="Image 32">
                  <a:hlinkClick r:id="rId88"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726253" y="3124811"/>
                  <a:ext cx="994590" cy="559457"/>
                </a:xfrm>
                <a:prstGeom prst="rect">
                  <a:avLst/>
                </a:prstGeom>
                <a:ln w="3175">
                  <a:solidFill>
                    <a:prstClr val="ltGray"/>
                  </a:solidFill>
                </a:ln>
              </p:spPr>
            </p:pic>
            <p:pic>
              <p:nvPicPr>
                <p:cNvPr id="33" name="Image 33">
                  <a:hlinkClick r:id="rId89"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1471157" y="3721565"/>
                  <a:ext cx="994590" cy="559457"/>
                </a:xfrm>
                <a:prstGeom prst="rect">
                  <a:avLst/>
                </a:prstGeom>
                <a:ln w="3175">
                  <a:solidFill>
                    <a:prstClr val="ltGray"/>
                  </a:solidFill>
                </a:ln>
              </p:spPr>
            </p:pic>
            <p:pic>
              <p:nvPicPr>
                <p:cNvPr id="34" name="Image 34">
                  <a:hlinkClick r:id="rId90"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2503044" y="3721565"/>
                  <a:ext cx="994590" cy="559457"/>
                </a:xfrm>
                <a:prstGeom prst="rect">
                  <a:avLst/>
                </a:prstGeom>
                <a:ln w="3175">
                  <a:solidFill>
                    <a:prstClr val="ltGray"/>
                  </a:solidFill>
                </a:ln>
              </p:spPr>
            </p:pic>
            <p:pic>
              <p:nvPicPr>
                <p:cNvPr id="35" name="Image 35">
                  <a:hlinkClick r:id="rId91"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3534931" y="3721565"/>
                  <a:ext cx="994590" cy="559457"/>
                </a:xfrm>
                <a:prstGeom prst="rect">
                  <a:avLst/>
                </a:prstGeom>
                <a:ln w="3175">
                  <a:solidFill>
                    <a:prstClr val="ltGray"/>
                  </a:solidFill>
                </a:ln>
              </p:spPr>
            </p:pic>
            <p:pic>
              <p:nvPicPr>
                <p:cNvPr id="36" name="Image 36">
                  <a:hlinkClick r:id="rId92"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4566818" y="3721565"/>
                  <a:ext cx="994590" cy="559457"/>
                </a:xfrm>
                <a:prstGeom prst="rect">
                  <a:avLst/>
                </a:prstGeom>
                <a:ln w="3175">
                  <a:solidFill>
                    <a:prstClr val="ltGray"/>
                  </a:solidFill>
                </a:ln>
              </p:spPr>
            </p:pic>
            <p:pic>
              <p:nvPicPr>
                <p:cNvPr id="37" name="Image 37">
                  <a:hlinkClick r:id="rId93"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5598705" y="3721565"/>
                  <a:ext cx="994590" cy="559457"/>
                </a:xfrm>
                <a:prstGeom prst="rect">
                  <a:avLst/>
                </a:prstGeom>
                <a:ln w="3175">
                  <a:solidFill>
                    <a:prstClr val="ltGray"/>
                  </a:solidFill>
                </a:ln>
              </p:spPr>
            </p:pic>
            <p:pic>
              <p:nvPicPr>
                <p:cNvPr id="38" name="Image 38">
                  <a:hlinkClick r:id="rId94"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6630592" y="3721565"/>
                  <a:ext cx="994590" cy="559457"/>
                </a:xfrm>
                <a:prstGeom prst="rect">
                  <a:avLst/>
                </a:prstGeom>
                <a:ln w="3175">
                  <a:solidFill>
                    <a:prstClr val="ltGray"/>
                  </a:solidFill>
                </a:ln>
              </p:spPr>
            </p:pic>
            <p:pic>
              <p:nvPicPr>
                <p:cNvPr id="39" name="Image 39">
                  <a:hlinkClick r:id="rId95"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7662479" y="3721565"/>
                  <a:ext cx="994590" cy="559457"/>
                </a:xfrm>
                <a:prstGeom prst="rect">
                  <a:avLst/>
                </a:prstGeom>
                <a:ln w="3175">
                  <a:solidFill>
                    <a:prstClr val="ltGray"/>
                  </a:solidFill>
                </a:ln>
              </p:spPr>
            </p:pic>
            <p:pic>
              <p:nvPicPr>
                <p:cNvPr id="40" name="Image 40">
                  <a:hlinkClick r:id="rId96"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8694366" y="3721565"/>
                  <a:ext cx="994590" cy="559457"/>
                </a:xfrm>
                <a:prstGeom prst="rect">
                  <a:avLst/>
                </a:prstGeom>
                <a:ln w="3175">
                  <a:solidFill>
                    <a:prstClr val="ltGray"/>
                  </a:solidFill>
                </a:ln>
              </p:spPr>
            </p:pic>
            <p:pic>
              <p:nvPicPr>
                <p:cNvPr id="41" name="Image 41">
                  <a:hlinkClick r:id="rId97"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726253" y="3721565"/>
                  <a:ext cx="994590" cy="559457"/>
                </a:xfrm>
                <a:prstGeom prst="rect">
                  <a:avLst/>
                </a:prstGeom>
                <a:ln w="3175">
                  <a:solidFill>
                    <a:prstClr val="ltGray"/>
                  </a:solidFill>
                </a:ln>
              </p:spPr>
            </p:pic>
            <p:pic>
              <p:nvPicPr>
                <p:cNvPr id="42" name="Image 42">
                  <a:hlinkClick r:id="rId98"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1471157" y="4318319"/>
                  <a:ext cx="994590" cy="559457"/>
                </a:xfrm>
                <a:prstGeom prst="rect">
                  <a:avLst/>
                </a:prstGeom>
                <a:ln w="3175">
                  <a:solidFill>
                    <a:prstClr val="ltGray"/>
                  </a:solidFill>
                </a:ln>
              </p:spPr>
            </p:pic>
            <p:pic>
              <p:nvPicPr>
                <p:cNvPr id="43" name="Image 43">
                  <a:hlinkClick r:id="rId99"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2503044" y="4318319"/>
                  <a:ext cx="994590" cy="559457"/>
                </a:xfrm>
                <a:prstGeom prst="rect">
                  <a:avLst/>
                </a:prstGeom>
                <a:ln w="3175">
                  <a:solidFill>
                    <a:prstClr val="ltGray"/>
                  </a:solidFill>
                </a:ln>
              </p:spPr>
            </p:pic>
            <p:pic>
              <p:nvPicPr>
                <p:cNvPr id="44" name="Image 44">
                  <a:hlinkClick r:id="rId100"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3534931" y="4318319"/>
                  <a:ext cx="994590" cy="559457"/>
                </a:xfrm>
                <a:prstGeom prst="rect">
                  <a:avLst/>
                </a:prstGeom>
                <a:ln w="3175">
                  <a:solidFill>
                    <a:prstClr val="ltGray"/>
                  </a:solidFill>
                </a:ln>
              </p:spPr>
            </p:pic>
            <p:pic>
              <p:nvPicPr>
                <p:cNvPr id="45" name="Image 45">
                  <a:hlinkClick r:id="rId101"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4566818" y="4318319"/>
                  <a:ext cx="994590" cy="559457"/>
                </a:xfrm>
                <a:prstGeom prst="rect">
                  <a:avLst/>
                </a:prstGeom>
                <a:ln w="3175">
                  <a:solidFill>
                    <a:prstClr val="ltGray"/>
                  </a:solidFill>
                </a:ln>
              </p:spPr>
            </p:pic>
            <p:pic>
              <p:nvPicPr>
                <p:cNvPr id="46" name="Image 46">
                  <a:hlinkClick r:id="rId102"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5598705" y="4318319"/>
                  <a:ext cx="994590" cy="559457"/>
                </a:xfrm>
                <a:prstGeom prst="rect">
                  <a:avLst/>
                </a:prstGeom>
                <a:ln w="3175">
                  <a:solidFill>
                    <a:prstClr val="ltGray"/>
                  </a:solidFill>
                </a:ln>
              </p:spPr>
            </p:pic>
            <p:pic>
              <p:nvPicPr>
                <p:cNvPr id="47" name="Image 47">
                  <a:hlinkClick r:id="rId103"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6630592" y="4318319"/>
                  <a:ext cx="994590" cy="559457"/>
                </a:xfrm>
                <a:prstGeom prst="rect">
                  <a:avLst/>
                </a:prstGeom>
                <a:ln w="3175">
                  <a:solidFill>
                    <a:prstClr val="ltGray"/>
                  </a:solidFill>
                </a:ln>
              </p:spPr>
            </p:pic>
            <p:pic>
              <p:nvPicPr>
                <p:cNvPr id="48" name="Image 48">
                  <a:hlinkClick r:id="rId104"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7662479" y="4318319"/>
                  <a:ext cx="994590" cy="559457"/>
                </a:xfrm>
                <a:prstGeom prst="rect">
                  <a:avLst/>
                </a:prstGeom>
                <a:ln w="3175">
                  <a:solidFill>
                    <a:prstClr val="ltGray"/>
                  </a:solidFill>
                </a:ln>
              </p:spPr>
            </p:pic>
            <p:pic>
              <p:nvPicPr>
                <p:cNvPr id="49" name="Image 49">
                  <a:hlinkClick r:id="rId105"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8694366" y="4318319"/>
                  <a:ext cx="994590" cy="559457"/>
                </a:xfrm>
                <a:prstGeom prst="rect">
                  <a:avLst/>
                </a:prstGeom>
                <a:ln w="3175">
                  <a:solidFill>
                    <a:prstClr val="ltGray"/>
                  </a:solidFill>
                </a:ln>
              </p:spPr>
            </p:pic>
            <p:pic>
              <p:nvPicPr>
                <p:cNvPr id="50" name="Image 50">
                  <a:hlinkClick r:id="rId106"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726253" y="4318319"/>
                  <a:ext cx="994590" cy="559457"/>
                </a:xfrm>
                <a:prstGeom prst="rect">
                  <a:avLst/>
                </a:prstGeom>
                <a:ln w="3175">
                  <a:solidFill>
                    <a:prstClr val="ltGray"/>
                  </a:solidFill>
                </a:ln>
              </p:spPr>
            </p:pic>
            <p:pic>
              <p:nvPicPr>
                <p:cNvPr id="51" name="Image 51">
                  <a:hlinkClick r:id="rId107"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1471157" y="4915073"/>
                  <a:ext cx="994590" cy="559457"/>
                </a:xfrm>
                <a:prstGeom prst="rect">
                  <a:avLst/>
                </a:prstGeom>
                <a:ln w="3175">
                  <a:solidFill>
                    <a:prstClr val="ltGray"/>
                  </a:solidFill>
                </a:ln>
              </p:spPr>
            </p:pic>
            <p:pic>
              <p:nvPicPr>
                <p:cNvPr id="52" name="Image 52">
                  <a:hlinkClick r:id="rId108"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2503044" y="4915073"/>
                  <a:ext cx="994590" cy="559457"/>
                </a:xfrm>
                <a:prstGeom prst="rect">
                  <a:avLst/>
                </a:prstGeom>
                <a:ln w="3175">
                  <a:solidFill>
                    <a:prstClr val="ltGray"/>
                  </a:solidFill>
                </a:ln>
              </p:spPr>
            </p:pic>
            <p:pic>
              <p:nvPicPr>
                <p:cNvPr id="53" name="Image 53">
                  <a:hlinkClick r:id="rId109"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3534931" y="4915073"/>
                  <a:ext cx="994590" cy="559457"/>
                </a:xfrm>
                <a:prstGeom prst="rect">
                  <a:avLst/>
                </a:prstGeom>
                <a:ln w="3175">
                  <a:solidFill>
                    <a:prstClr val="ltGray"/>
                  </a:solidFill>
                </a:ln>
              </p:spPr>
            </p:pic>
            <p:pic>
              <p:nvPicPr>
                <p:cNvPr id="54" name="Image 54">
                  <a:hlinkClick r:id="rId110"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4566818" y="4915073"/>
                  <a:ext cx="994590" cy="559457"/>
                </a:xfrm>
                <a:prstGeom prst="rect">
                  <a:avLst/>
                </a:prstGeom>
                <a:ln w="3175">
                  <a:solidFill>
                    <a:prstClr val="ltGray"/>
                  </a:solidFill>
                </a:ln>
              </p:spPr>
            </p:pic>
            <p:pic>
              <p:nvPicPr>
                <p:cNvPr id="55" name="Image 55">
                  <a:hlinkClick r:id="rId111"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5598705" y="4915073"/>
                  <a:ext cx="994590" cy="559457"/>
                </a:xfrm>
                <a:prstGeom prst="rect">
                  <a:avLst/>
                </a:prstGeom>
                <a:ln w="3175">
                  <a:solidFill>
                    <a:prstClr val="ltGray"/>
                  </a:solidFill>
                </a:ln>
              </p:spPr>
            </p:pic>
            <p:pic>
              <p:nvPicPr>
                <p:cNvPr id="56" name="Image 56">
                  <a:hlinkClick r:id="rId112"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6630592" y="4915073"/>
                  <a:ext cx="994590" cy="559457"/>
                </a:xfrm>
                <a:prstGeom prst="rect">
                  <a:avLst/>
                </a:prstGeom>
                <a:ln w="3175">
                  <a:solidFill>
                    <a:prstClr val="ltGray"/>
                  </a:solidFill>
                </a:ln>
              </p:spPr>
            </p:pic>
            <p:pic>
              <p:nvPicPr>
                <p:cNvPr id="57" name="Image 57">
                  <a:hlinkClick r:id="rId113"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7662479" y="4915073"/>
                  <a:ext cx="994590" cy="559457"/>
                </a:xfrm>
                <a:prstGeom prst="rect">
                  <a:avLst/>
                </a:prstGeom>
                <a:ln w="3175">
                  <a:solidFill>
                    <a:prstClr val="ltGray"/>
                  </a:solidFill>
                </a:ln>
              </p:spPr>
            </p:pic>
            <p:pic>
              <p:nvPicPr>
                <p:cNvPr id="58" name="Image 58">
                  <a:hlinkClick r:id="rId114"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8694366" y="4915073"/>
                  <a:ext cx="994590" cy="559457"/>
                </a:xfrm>
                <a:prstGeom prst="rect">
                  <a:avLst/>
                </a:prstGeom>
                <a:ln w="3175">
                  <a:solidFill>
                    <a:prstClr val="ltGray"/>
                  </a:solidFill>
                </a:ln>
              </p:spPr>
            </p:pic>
            <p:pic>
              <p:nvPicPr>
                <p:cNvPr id="59" name="Image 59">
                  <a:hlinkClick r:id="rId115"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9726253" y="4915073"/>
                  <a:ext cx="994590" cy="559457"/>
                </a:xfrm>
                <a:prstGeom prst="rect">
                  <a:avLst/>
                </a:prstGeom>
                <a:ln w="3175">
                  <a:solidFill>
                    <a:prstClr val="ltGray"/>
                  </a:solidFill>
                </a:ln>
              </p:spPr>
            </p:pic>
            <p:pic>
              <p:nvPicPr>
                <p:cNvPr id="60" name="Image 60">
                  <a:hlinkClick r:id="rId116"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1471157" y="5511827"/>
                  <a:ext cx="994590" cy="559457"/>
                </a:xfrm>
                <a:prstGeom prst="rect">
                  <a:avLst/>
                </a:prstGeom>
                <a:ln w="3175">
                  <a:solidFill>
                    <a:prstClr val="ltGray"/>
                  </a:solidFill>
                </a:ln>
              </p:spPr>
            </p:pic>
            <p:pic>
              <p:nvPicPr>
                <p:cNvPr id="61" name="Image 61">
                  <a:hlinkClick r:id="rId117"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2503044" y="5511827"/>
                  <a:ext cx="994590" cy="559457"/>
                </a:xfrm>
                <a:prstGeom prst="rect">
                  <a:avLst/>
                </a:prstGeom>
                <a:ln w="3175">
                  <a:solidFill>
                    <a:prstClr val="ltGray"/>
                  </a:solidFill>
                </a:ln>
              </p:spPr>
            </p:pic>
            <p:pic>
              <p:nvPicPr>
                <p:cNvPr id="62" name="Image 62">
                  <a:hlinkClick r:id="rId118"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3534931" y="5511827"/>
                  <a:ext cx="994590" cy="559457"/>
                </a:xfrm>
                <a:prstGeom prst="rect">
                  <a:avLst/>
                </a:prstGeom>
                <a:ln w="3175">
                  <a:solidFill>
                    <a:prstClr val="ltGray"/>
                  </a:solidFill>
                </a:ln>
              </p:spPr>
            </p:pic>
            <p:pic>
              <p:nvPicPr>
                <p:cNvPr id="63" name="Image 63">
                  <a:hlinkClick r:id="rId119"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4566818" y="5511827"/>
                  <a:ext cx="994590" cy="559457"/>
                </a:xfrm>
                <a:prstGeom prst="rect">
                  <a:avLst/>
                </a:prstGeom>
                <a:ln w="3175">
                  <a:solidFill>
                    <a:prstClr val="ltGray"/>
                  </a:solidFill>
                </a:ln>
              </p:spPr>
            </p:pic>
            <p:pic>
              <p:nvPicPr>
                <p:cNvPr id="64" name="Image 64">
                  <a:hlinkClick r:id="rId120"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5598705" y="5511827"/>
                  <a:ext cx="994590" cy="559457"/>
                </a:xfrm>
                <a:prstGeom prst="rect">
                  <a:avLst/>
                </a:prstGeom>
                <a:ln w="3175">
                  <a:solidFill>
                    <a:prstClr val="ltGray"/>
                  </a:solidFill>
                </a:ln>
              </p:spPr>
            </p:pic>
            <p:pic>
              <p:nvPicPr>
                <p:cNvPr id="65" name="Image 65">
                  <a:hlinkClick r:id="rId121"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6630592" y="5511827"/>
                  <a:ext cx="994590" cy="559457"/>
                </a:xfrm>
                <a:prstGeom prst="rect">
                  <a:avLst/>
                </a:prstGeom>
                <a:ln w="3175">
                  <a:solidFill>
                    <a:prstClr val="ltGray"/>
                  </a:solidFill>
                </a:ln>
              </p:spPr>
            </p:pic>
          </p:grpSp>
        </mc:Fallback>
      </mc:AlternateContent>
    </p:spTree>
    <p:extLst>
      <p:ext uri="{BB962C8B-B14F-4D97-AF65-F5344CB8AC3E}">
        <p14:creationId xmlns:p14="http://schemas.microsoft.com/office/powerpoint/2010/main" val="1038027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a:solidFill>
                  <a:schemeClr val="accent6"/>
                </a:solidFill>
                <a:highlight>
                  <a:srgbClr val="000000"/>
                </a:highlight>
              </a:rPr>
              <a:t>float</a:t>
            </a: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201</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79832404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385744867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valeur in fruits.items():</a:t>
            </a:r>
          </a:p>
          <a:p>
            <a:r>
              <a:rPr lang="fr-FR" sz="1200" dirty="0">
                <a:solidFill>
                  <a:schemeClr val="bg1"/>
                </a:solidFill>
              </a:rPr>
              <a:t>...     print("La clé {} contient la valeur {}.".format(cle, valeur))</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23658"/>
          </a:xfrm>
          <a:prstGeom prst="rect">
            <a:avLst/>
          </a:prstGeom>
          <a:solidFill>
            <a:schemeClr val="tx1"/>
          </a:solidFill>
        </p:spPr>
        <p:txBody>
          <a:bodyPr wrap="square" rtlCol="0">
            <a:spAutoFit/>
          </a:bodyPr>
          <a:lstStyle/>
          <a:p>
            <a:r>
              <a:rPr lang="fr-FR" sz="1200" dirty="0">
                <a:solidFill>
                  <a:schemeClr val="bg1"/>
                </a:solidFill>
              </a:rPr>
              <a:t>def fonction_inconnue(**parametres_nommes):</a:t>
            </a:r>
          </a:p>
          <a:p>
            <a:r>
              <a:rPr lang="fr-FR" sz="1200" dirty="0">
                <a:solidFill>
                  <a:schemeClr val="bg1"/>
                </a:solidFill>
              </a:rPr>
              <a:t>...     """Fonction permettant de voir comment récupérer les paramètres nommés</a:t>
            </a:r>
          </a:p>
          <a:p>
            <a:r>
              <a:rPr lang="fr-FR" sz="1200" dirty="0">
                <a:solidFill>
                  <a:schemeClr val="bg1"/>
                </a:solidFill>
              </a:rPr>
              <a:t>...     dans un dictionnaire"""</a:t>
            </a:r>
          </a:p>
          <a:p>
            <a:r>
              <a:rPr lang="fr-FR" sz="1200" dirty="0">
                <a:solidFill>
                  <a:schemeClr val="bg1"/>
                </a:solidFill>
              </a:rPr>
              <a:t>...     </a:t>
            </a:r>
          </a:p>
          <a:p>
            <a:r>
              <a:rPr lang="fr-FR" sz="1200" dirty="0">
                <a:solidFill>
                  <a:schemeClr val="bg1"/>
                </a:solidFill>
              </a:rPr>
              <a:t>...     </a:t>
            </a:r>
          </a:p>
          <a:p>
            <a:r>
              <a:rPr lang="fr-FR" sz="1200" dirty="0">
                <a:solidFill>
                  <a:schemeClr val="bg1"/>
                </a:solidFill>
              </a:rPr>
              <a:t>...     print("J'ai reçu en paramètres nommés : {}.".format(parametres_nommes))</a:t>
            </a:r>
          </a:p>
          <a:p>
            <a:r>
              <a:rPr lang="fr-FR" sz="1200" dirty="0">
                <a:solidFill>
                  <a:schemeClr val="bg1"/>
                </a:solidFill>
              </a:rPr>
              <a:t>... </a:t>
            </a:r>
          </a:p>
          <a:p>
            <a:r>
              <a:rPr lang="fr-FR" sz="1200" dirty="0">
                <a:solidFill>
                  <a:schemeClr val="bg1"/>
                </a:solidFill>
              </a:rPr>
              <a:t>fonction_inconnue() # Aucun paramètre</a:t>
            </a:r>
          </a:p>
          <a:p>
            <a:r>
              <a:rPr lang="fr-FR" sz="1200" dirty="0">
                <a:solidFill>
                  <a:schemeClr val="bg1"/>
                </a:solidFill>
              </a:rPr>
              <a:t>J'ai reçu en paramètres nommés : {}</a:t>
            </a:r>
          </a:p>
          <a:p>
            <a:r>
              <a:rPr lang="fr-FR" sz="1200" dirty="0">
                <a:solidFill>
                  <a:schemeClr val="bg1"/>
                </a:solidFill>
              </a:rPr>
              <a:t>fonction_inconnue(p=4, j=8)</a:t>
            </a:r>
          </a:p>
          <a:p>
            <a:r>
              <a:rPr lang="fr-FR" sz="1200" dirty="0">
                <a:solidFill>
                  <a:schemeClr val="bg1"/>
                </a:solidFill>
              </a:rPr>
              <a:t>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03363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6" name="Rectangle 1">
            <a:extLst>
              <a:ext uri="{FF2B5EF4-FFF2-40B4-BE49-F238E27FC236}">
                <a16:creationId xmlns:a16="http://schemas.microsoft.com/office/drawing/2014/main" id="{E26D7CC4-16DA-439B-9F61-C7AD63155470}"/>
              </a:ext>
            </a:extLst>
          </p:cNvPr>
          <p:cNvSpPr>
            <a:spLocks noChangeArrowheads="1"/>
          </p:cNvSpPr>
          <p:nvPr/>
        </p:nvSpPr>
        <p:spPr bwMode="auto">
          <a:xfrm>
            <a:off x="131696" y="3881749"/>
            <a:ext cx="44562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Comprehensions can be used with list, set and dictionaries</a:t>
            </a: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191166390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2"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classe.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Generator Expressions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211</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a:t>
            </a:r>
            <a:r>
              <a:rPr lang="en-US" sz="1200" dirty="0">
                <a:solidFill>
                  <a:srgbClr val="FF0000"/>
                </a:solidFill>
              </a:rPr>
              <a:t>[</a:t>
            </a:r>
            <a:r>
              <a:rPr lang="en-US" sz="1200" dirty="0">
                <a:solidFill>
                  <a:schemeClr val="bg1"/>
                </a:solidFill>
              </a:rPr>
              <a:t>x * 2 for x in range(100000)</a:t>
            </a:r>
            <a:r>
              <a:rPr lang="en-US" sz="1200" dirty="0">
                <a:solidFill>
                  <a:srgbClr val="FF0000"/>
                </a:solidFill>
              </a:rPr>
              <a:t>]</a:t>
            </a:r>
            <a:r>
              <a:rPr lang="en-US" sz="1200" dirty="0">
                <a:solidFill>
                  <a:schemeClr val="bg1"/>
                </a:solidFill>
              </a:rPr>
              <a:t>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03125" y="2620878"/>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1</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chemin = ‘’c:\Users\Mottier Lucie\Documents’’</a:t>
            </a:r>
          </a:p>
          <a:p>
            <a:r>
              <a:rPr lang="fr-FR" dirty="0">
                <a:solidFill>
                  <a:schemeClr val="bg1"/>
                </a:solidFill>
              </a:rPr>
              <a:t>dossier = </a:t>
            </a:r>
            <a:r>
              <a:rPr lang="fr-FR" dirty="0" err="1">
                <a:solidFill>
                  <a:schemeClr val="bg1"/>
                </a:solidFill>
              </a:rPr>
              <a:t>os.path.join</a:t>
            </a:r>
            <a:r>
              <a:rPr lang="fr-FR" dirty="0">
                <a:solidFill>
                  <a:schemeClr val="bg1"/>
                </a:solidFill>
              </a:rPr>
              <a:t>(chemin, ‘’GitHub’’)</a:t>
            </a:r>
          </a:p>
          <a:p>
            <a:r>
              <a:rPr lang="fr-FR" dirty="0">
                <a:solidFill>
                  <a:schemeClr val="bg1"/>
                </a:solidFill>
              </a:rPr>
              <a:t>print(dossier)</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r>
              <a:rPr lang="fr-FR" sz="1400" dirty="0">
                <a:solidFill>
                  <a:schemeClr val="bg1"/>
                </a:solidFill>
              </a:rPr>
              <a:t>import </a:t>
            </a:r>
            <a:r>
              <a:rPr lang="fr-FR" sz="1400" dirty="0" err="1">
                <a:solidFill>
                  <a:schemeClr val="bg1"/>
                </a:solidFill>
              </a:rPr>
              <a:t>os.path</a:t>
            </a:r>
            <a:endParaRPr lang="fr-FR" sz="1400" dirty="0">
              <a:solidFill>
                <a:schemeClr val="bg1"/>
              </a:solidFill>
            </a:endParaRPr>
          </a:p>
          <a:p>
            <a:endParaRPr lang="fr-FR" sz="1400" dirty="0">
              <a:solidFill>
                <a:schemeClr val="bg1"/>
              </a:solidFill>
            </a:endParaRPr>
          </a:p>
          <a:p>
            <a:r>
              <a:rPr lang="fr-FR" sz="1400" dirty="0">
                <a:solidFill>
                  <a:schemeClr val="bg1"/>
                </a:solidFill>
              </a:rPr>
              <a:t>chemin = "/tmp/dir/dir2/monFichier.txt"</a:t>
            </a:r>
          </a:p>
          <a:p>
            <a:r>
              <a:rPr lang="fr-FR" sz="1400" dirty="0">
                <a:solidFill>
                  <a:schemeClr val="bg1"/>
                </a:solidFill>
              </a:rPr>
              <a:t>print(</a:t>
            </a:r>
            <a:r>
              <a:rPr lang="fr-FR" sz="1400" dirty="0" err="1">
                <a:solidFill>
                  <a:schemeClr val="bg1"/>
                </a:solidFill>
              </a:rPr>
              <a:t>os.path.exists</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os.path.isfile</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(chemin))</a:t>
            </a:r>
          </a:p>
          <a:p>
            <a:r>
              <a:rPr lang="fr-FR" sz="1400" dirty="0">
                <a:solidFill>
                  <a:schemeClr val="bg1"/>
                </a:solidFill>
              </a:rPr>
              <a:t>&gt;&gt;&gt; False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a:t>
            </a:r>
            <a:r>
              <a:rPr lang="fr-FR" sz="1400" dirty="0" err="1">
                <a:solidFill>
                  <a:schemeClr val="bg1"/>
                </a:solidFill>
              </a:rPr>
              <a:t>os.path.dirname</a:t>
            </a:r>
            <a:r>
              <a:rPr lang="fr-FR" sz="1400" dirty="0">
                <a:solidFill>
                  <a:schemeClr val="bg1"/>
                </a:solidFill>
              </a:rPr>
              <a:t>(chemin)))</a:t>
            </a:r>
          </a:p>
          <a:p>
            <a:r>
              <a:rPr lang="fr-FR" sz="1400" dirty="0">
                <a:solidFill>
                  <a:schemeClr val="bg1"/>
                </a:solidFill>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b="1" dirty="0">
                <a:solidFill>
                  <a:schemeClr val="bg1"/>
                </a:solidFill>
              </a:rPr>
              <a:t># Ecrire du texte à l'intérieur d'un fichier:</a:t>
            </a:r>
          </a:p>
          <a:p>
            <a:r>
              <a:rPr lang="fr-FR" sz="1400" dirty="0">
                <a:solidFill>
                  <a:schemeClr val="bg1"/>
                </a:solidFill>
              </a:rPr>
              <a:t>with open('fichier.txt', ‘a’, encoding=‘utf-8’) as f: # encoding est nécessaire pour les accents.</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 Malheureusement les retour à la ligne \n seront affiches</a:t>
            </a:r>
          </a:p>
          <a:p>
            <a:r>
              <a:rPr lang="fr-FR" sz="1400" dirty="0">
                <a:solidFill>
                  <a:schemeClr val="bg1"/>
                </a:solidFill>
              </a:rPr>
              <a:t>with open('fichier.txt',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Pour éviter d’afficher les retour à la ligne:</a:t>
            </a:r>
          </a:p>
          <a:p>
            <a:r>
              <a:rPr lang="fr-FR" sz="1400" dirty="0">
                <a:solidFill>
                  <a:schemeClr val="bg1"/>
                </a:solidFill>
              </a:rPr>
              <a:t>with open('fichier.txt', ‘r’)as f:</a:t>
            </a:r>
          </a:p>
          <a:p>
            <a:r>
              <a:rPr lang="fr-FR" sz="1400" dirty="0">
                <a:solidFill>
                  <a:schemeClr val="bg1"/>
                </a:solidFill>
              </a:rPr>
              <a:t>    lines = f.read().splitlines()</a:t>
            </a:r>
          </a:p>
          <a:p>
            <a:r>
              <a:rPr lang="fr-FR" sz="1400" dirty="0">
                <a:solidFill>
                  <a:schemeClr val="bg1"/>
                </a:solidFill>
              </a:rPr>
              <a:t>    for line in lines: # affichage en colonne</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Lire un fichier json</a:t>
            </a:r>
          </a:p>
          <a:p>
            <a:r>
              <a:rPr lang="en-GB" sz="1400" dirty="0">
                <a:solidFill>
                  <a:schemeClr val="bg1"/>
                </a:solidFill>
              </a:rPr>
              <a:t> with open(file) as f:</a:t>
            </a:r>
          </a:p>
          <a:p>
            <a:r>
              <a:rPr lang="en-GB" sz="1400" dirty="0">
                <a:solidFill>
                  <a:schemeClr val="bg1"/>
                </a:solidFill>
              </a:rPr>
              <a:t>                line = json.load(f)</a:t>
            </a:r>
            <a:endParaRPr lang="fr-FR" sz="1400" dirty="0">
              <a:solidFill>
                <a:schemeClr val="bg1"/>
              </a:solidFill>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t>218</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4770537"/>
          </a:xfrm>
          <a:prstGeom prst="rect">
            <a:avLst/>
          </a:prstGeom>
          <a:solidFill>
            <a:schemeClr val="tx1"/>
          </a:solidFill>
        </p:spPr>
        <p:txBody>
          <a:bodyPr wrap="square" rtlCol="0">
            <a:spAutoFit/>
          </a:bodyPr>
          <a:lstStyle/>
          <a:p>
            <a:r>
              <a:rPr lang="fr-FR" dirty="0">
                <a:solidFill>
                  <a:schemeClr val="bg1"/>
                </a:solidFill>
              </a:rPr>
              <a:t># Si je veux lire mon fichier plusieurs fois !!!</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r>
              <a:rPr lang="fr-FR" dirty="0">
                <a:solidFill>
                  <a:schemeClr val="bg1"/>
                </a:solidFill>
              </a:rPr>
              <a:t># lecture jusqu’au 10eme caractère.</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print(f.read(10))</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f.read(10)</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219</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float,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5/12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325563"/>
            <a:ext cx="9740063" cy="5262979"/>
          </a:xfrm>
          <a:prstGeom prst="rect">
            <a:avLst/>
          </a:prstGeom>
          <a:solidFill>
            <a:schemeClr val="tx1"/>
          </a:solidFill>
        </p:spPr>
        <p:txBody>
          <a:bodyPr wrap="square" numCol="1"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dirty="0">
                <a:solidFill>
                  <a:schemeClr val="bg1"/>
                </a:solidFill>
              </a:rPr>
              <a:t># Current directory under wich a .py is executed</a:t>
            </a:r>
          </a:p>
          <a:p>
            <a:r>
              <a:rPr lang="fr-FR" sz="1400" dirty="0" err="1">
                <a:solidFill>
                  <a:schemeClr val="bg1"/>
                </a:solidFill>
              </a:rPr>
              <a:t>cur_dir</a:t>
            </a:r>
            <a:r>
              <a:rPr lang="fr-FR" sz="1400" dirty="0">
                <a:solidFill>
                  <a:schemeClr val="bg1"/>
                </a:solidFill>
              </a:rPr>
              <a:t> = </a:t>
            </a:r>
            <a:r>
              <a:rPr lang="fr-FR" sz="1400" dirty="0" err="1">
                <a:solidFill>
                  <a:schemeClr val="bg1"/>
                </a:solidFill>
              </a:rPr>
              <a:t>os.path.dirname</a:t>
            </a:r>
            <a:r>
              <a:rPr lang="fr-FR" sz="1400" dirty="0">
                <a:solidFill>
                  <a:schemeClr val="bg1"/>
                </a:solidFill>
              </a:rPr>
              <a:t>(__file__) 	# __file__ permet de rechuperer le chemin complet vers le scipt execute</a:t>
            </a:r>
          </a:p>
          <a:p>
            <a:r>
              <a:rPr lang="fr-FR" sz="1400" dirty="0">
                <a:solidFill>
                  <a:schemeClr val="bg1"/>
                </a:solidFill>
              </a:rPr>
              <a:t>                                    		# dirname permet de recuperer le dossier parent</a:t>
            </a:r>
          </a:p>
          <a:p>
            <a:r>
              <a:rPr lang="fr-FR" sz="1400" dirty="0">
                <a:solidFill>
                  <a:schemeClr val="bg1"/>
                </a:solidFill>
              </a:rPr>
              <a:t># autre possibilite pour récupérer </a:t>
            </a:r>
            <a:r>
              <a:rPr lang="fr-FR" sz="1400" dirty="0" err="1">
                <a:solidFill>
                  <a:schemeClr val="bg1"/>
                </a:solidFill>
              </a:rPr>
              <a:t>cur_dir</a:t>
            </a:r>
            <a:endParaRPr lang="fr-FR" sz="1400" dirty="0">
              <a:solidFill>
                <a:schemeClr val="bg1"/>
              </a:solidFill>
            </a:endParaRPr>
          </a:p>
          <a:p>
            <a:r>
              <a:rPr lang="fr-FR" sz="1400" dirty="0" err="1">
                <a:solidFill>
                  <a:schemeClr val="bg1"/>
                </a:solidFill>
              </a:rPr>
              <a:t>cur_dir</a:t>
            </a:r>
            <a:r>
              <a:rPr lang="fr-FR" sz="1400" dirty="0">
                <a:solidFill>
                  <a:schemeClr val="bg1"/>
                </a:solidFill>
              </a:rPr>
              <a:t> = os.getcwd() # recupere le dossier parent ou le scripte python est execute</a:t>
            </a:r>
          </a:p>
          <a:p>
            <a:r>
              <a:rPr lang="fr-FR" sz="1400" dirty="0">
                <a:solidFill>
                  <a:schemeClr val="bg1"/>
                </a:solidFill>
              </a:rPr>
              <a:t>fichier = </a:t>
            </a:r>
            <a:r>
              <a:rPr lang="fr-FR" sz="1400" dirty="0" err="1">
                <a:solidFill>
                  <a:schemeClr val="bg1"/>
                </a:solidFill>
              </a:rPr>
              <a:t>os.path.join</a:t>
            </a:r>
            <a:r>
              <a:rPr lang="fr-FR" sz="1400" dirty="0">
                <a:solidFill>
                  <a:schemeClr val="bg1"/>
                </a:solidFill>
              </a:rPr>
              <a:t>(</a:t>
            </a:r>
            <a:r>
              <a:rPr lang="fr-FR" sz="1400" dirty="0" err="1">
                <a:solidFill>
                  <a:schemeClr val="bg1"/>
                </a:solidFill>
              </a:rPr>
              <a:t>cur_dir</a:t>
            </a:r>
            <a:r>
              <a:rPr lang="fr-FR" sz="1400" dirty="0">
                <a:solidFill>
                  <a:schemeClr val="bg1"/>
                </a:solidFill>
              </a:rPr>
              <a:t>, "fichier.txt") # of fait une concaténation du directory path avec le file name</a:t>
            </a:r>
          </a:p>
          <a:p>
            <a:endParaRPr lang="fr-FR" sz="1400" dirty="0">
              <a:solidFill>
                <a:schemeClr val="bg1"/>
              </a:solidFill>
            </a:endParaRPr>
          </a:p>
          <a:p>
            <a:endParaRPr lang="fr-FR" sz="1400" dirty="0">
              <a:solidFill>
                <a:schemeClr val="bg1"/>
              </a:solidFill>
            </a:endParaRPr>
          </a:p>
          <a:p>
            <a:r>
              <a:rPr lang="fr-FR" sz="1400" b="1" dirty="0">
                <a:solidFill>
                  <a:schemeClr val="bg1"/>
                </a:solidFill>
              </a:rPr>
              <a:t># Ecrire du texte à l'</a:t>
            </a:r>
            <a:r>
              <a:rPr lang="fr-FR" sz="1400" b="1" dirty="0" err="1">
                <a:solidFill>
                  <a:schemeClr val="bg1"/>
                </a:solidFill>
              </a:rPr>
              <a:t>interieur</a:t>
            </a:r>
            <a:r>
              <a:rPr lang="fr-FR" sz="1400" b="1" dirty="0">
                <a:solidFill>
                  <a:schemeClr val="bg1"/>
                </a:solidFill>
              </a:rPr>
              <a:t> d'un fichier</a:t>
            </a:r>
          </a:p>
          <a:p>
            <a:r>
              <a:rPr lang="fr-FR" sz="1400" dirty="0">
                <a:solidFill>
                  <a:schemeClr val="bg1"/>
                </a:solidFill>
              </a:rPr>
              <a:t>with open(fichier, 'a') as f:</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Ecrire dans un fichier json</a:t>
            </a:r>
          </a:p>
          <a:p>
            <a:r>
              <a:rPr lang="fr-FR" sz="1400" dirty="0">
                <a:solidFill>
                  <a:schemeClr val="bg1"/>
                </a:solidFill>
              </a:rPr>
              <a:t>with open(fichier, ‘w’) as f:</a:t>
            </a:r>
          </a:p>
          <a:p>
            <a:r>
              <a:rPr lang="fr-FR" sz="1400" dirty="0">
                <a:solidFill>
                  <a:schemeClr val="bg1"/>
                </a:solidFill>
              </a:rPr>
              <a:t>  </a:t>
            </a:r>
            <a:r>
              <a:rPr lang="fr-FR" sz="1400" dirty="0" err="1">
                <a:solidFill>
                  <a:schemeClr val="bg1"/>
                </a:solidFill>
              </a:rPr>
              <a:t>json.dump</a:t>
            </a:r>
            <a:r>
              <a:rPr lang="fr-FR" sz="1400" dirty="0">
                <a:solidFill>
                  <a:schemeClr val="bg1"/>
                </a:solidFill>
              </a:rPr>
              <a:t>(list(range(10)), f, indent = 4)</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with open(fichier,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a:t>
            </a:r>
            <a:r>
              <a:rPr lang="fr-FR" sz="1400" dirty="0" err="1">
                <a:solidFill>
                  <a:schemeClr val="bg1"/>
                </a:solidFill>
              </a:rPr>
              <a:t>line.rstrip</a:t>
            </a:r>
            <a:r>
              <a:rPr lang="fr-FR" sz="1400" dirty="0">
                <a:solidFill>
                  <a:schemeClr val="bg1"/>
                </a:solidFill>
              </a:rPr>
              <a:t>()) # rstrip enleve le retour à la ligne, sinon on a un mot une ligne blanche un mot etc…</a:t>
            </a: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6/12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861774"/>
          </a:xfrm>
          <a:prstGeom prst="rect">
            <a:avLst/>
          </a:prstGeom>
          <a:solidFill>
            <a:schemeClr val="tx1"/>
          </a:solidFill>
        </p:spPr>
        <p:txBody>
          <a:bodyPr wrap="square" rtlCol="0">
            <a:spAutoFit/>
          </a:bodyPr>
          <a:lstStyle/>
          <a:p>
            <a:r>
              <a:rPr lang="en-US" dirty="0">
                <a:solidFill>
                  <a:schemeClr val="bg1"/>
                </a:solidFill>
              </a:rPr>
              <a:t>&gt;&gt;&gt; with open('donnees', 'wb') as f:</a:t>
            </a:r>
          </a:p>
          <a:p>
            <a:r>
              <a:rPr lang="en-US" dirty="0">
                <a:solidFill>
                  <a:schemeClr val="bg1"/>
                </a:solidFill>
              </a:rPr>
              <a:t>...     </a:t>
            </a:r>
            <a:r>
              <a:rPr lang="en-US" sz="1400" dirty="0">
                <a:solidFill>
                  <a:schemeClr val="bg1"/>
                </a:solidFill>
              </a:rPr>
              <a:t>mon_pickler = </a:t>
            </a:r>
            <a:r>
              <a:rPr lang="en-US" sz="1400" dirty="0" err="1">
                <a:solidFill>
                  <a:schemeClr val="bg1"/>
                </a:solidFill>
              </a:rPr>
              <a:t>pickle.Pickler</a:t>
            </a:r>
            <a:r>
              <a:rPr lang="en-US" sz="1400" dirty="0">
                <a:solidFill>
                  <a:schemeClr val="bg1"/>
                </a:solidFill>
              </a:rPr>
              <a:t>(f)</a:t>
            </a:r>
          </a:p>
          <a:p>
            <a:r>
              <a:rPr lang="en-US" sz="1400"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7/12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215991"/>
          </a:xfrm>
          <a:prstGeom prst="rect">
            <a:avLst/>
          </a:prstGeom>
          <a:solidFill>
            <a:schemeClr val="tx1"/>
          </a:solidFill>
        </p:spPr>
        <p:txBody>
          <a:bodyPr wrap="square" rtlCol="0">
            <a:spAutoFit/>
          </a:bodyPr>
          <a:lstStyle/>
          <a:p>
            <a:r>
              <a:rPr lang="fr-FR" dirty="0">
                <a:solidFill>
                  <a:schemeClr val="bg1"/>
                </a:solidFill>
              </a:rPr>
              <a:t>score = {</a:t>
            </a:r>
          </a:p>
          <a:p>
            <a:r>
              <a:rPr lang="fr-FR" sz="1400" dirty="0">
                <a:solidFill>
                  <a:schemeClr val="bg1"/>
                </a:solidFill>
              </a:rPr>
              <a:t>...   "joueur 1":    5,</a:t>
            </a:r>
          </a:p>
          <a:p>
            <a:r>
              <a:rPr lang="fr-FR" sz="1400" dirty="0">
                <a:solidFill>
                  <a:schemeClr val="bg1"/>
                </a:solidFill>
              </a:rPr>
              <a:t>...   "joueur 2":   35,</a:t>
            </a:r>
          </a:p>
          <a:p>
            <a:r>
              <a:rPr lang="fr-FR" sz="1400" dirty="0">
                <a:solidFill>
                  <a:schemeClr val="bg1"/>
                </a:solidFill>
              </a:rPr>
              <a:t>...   "joueur 3":   20,</a:t>
            </a:r>
          </a:p>
          <a:p>
            <a:r>
              <a:rPr lang="fr-FR" sz="1400" dirty="0">
                <a:solidFill>
                  <a:schemeClr val="bg1"/>
                </a:solidFill>
              </a:rPr>
              <a:t>...   "joueur 4":    2,</a:t>
            </a:r>
          </a:p>
          <a:p>
            <a:r>
              <a:rPr lang="fr-FR" dirty="0">
                <a:solidFill>
                  <a:schemeClr val="bg1"/>
                </a:solidFill>
              </a:rPr>
              <a:t>}</a:t>
            </a:r>
          </a:p>
          <a:p>
            <a:r>
              <a:rPr lang="fr-FR" dirty="0">
                <a:solidFill>
                  <a:schemeClr val="bg1"/>
                </a:solidFill>
              </a:rPr>
              <a:t>with open('donnees', 'wb') as f:</a:t>
            </a:r>
          </a:p>
          <a:p>
            <a:r>
              <a:rPr lang="fr-FR" sz="1400" dirty="0">
                <a:solidFill>
                  <a:schemeClr val="bg1"/>
                </a:solidFill>
              </a:rPr>
              <a:t>...     mon_pickler = </a:t>
            </a:r>
            <a:r>
              <a:rPr lang="fr-FR" sz="1400" dirty="0" err="1">
                <a:solidFill>
                  <a:schemeClr val="bg1"/>
                </a:solidFill>
              </a:rPr>
              <a:t>pickle.Pickler</a:t>
            </a:r>
            <a:r>
              <a:rPr lang="fr-FR" sz="1400" dirty="0">
                <a:solidFill>
                  <a:schemeClr val="bg1"/>
                </a:solidFill>
              </a:rPr>
              <a:t>(f)</a:t>
            </a:r>
          </a:p>
          <a:p>
            <a:r>
              <a:rPr lang="fr-FR" sz="1400" dirty="0">
                <a:solidFill>
                  <a:schemeClr val="bg1"/>
                </a:solidFill>
              </a:rPr>
              <a:t>...     mon_pickler.dump(score)</a:t>
            </a: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222</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8/12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pickle.Unpickler(f)</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a:t>
            </a:r>
            <a:r>
              <a:rPr lang="fr-FR" dirty="0" err="1">
                <a:solidFill>
                  <a:schemeClr val="bg1"/>
                </a:solidFill>
              </a:rPr>
              <a:t>score_recupere</a:t>
            </a:r>
            <a:r>
              <a:rPr lang="fr-FR" dirty="0">
                <a:solidFill>
                  <a:schemeClr val="bg1"/>
                </a:solidFill>
              </a:rPr>
              <a:t> = mon_depickler.load()</a:t>
            </a: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223</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224</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738664"/>
          </a:xfrm>
          <a:prstGeom prst="rect">
            <a:avLst/>
          </a:prstGeom>
          <a:solidFill>
            <a:schemeClr val="tx1"/>
          </a:solidFill>
        </p:spPr>
        <p:txBody>
          <a:bodyPr wrap="square" rtlCol="0">
            <a:spAutoFit/>
          </a:bodyPr>
          <a:lstStyle/>
          <a:p>
            <a:r>
              <a:rPr lang="en-US" sz="1400" dirty="0">
                <a:solidFill>
                  <a:schemeClr val="bg1"/>
                </a:solidFill>
              </a:rPr>
              <a:t>&gt;&gt;&gt; import os.path</a:t>
            </a:r>
          </a:p>
          <a:p>
            <a:r>
              <a:rPr lang="en-US" sz="1400" dirty="0">
                <a:solidFill>
                  <a:schemeClr val="bg1"/>
                </a:solidFill>
              </a:rPr>
              <a:t>&gt;&gt;&gt; print(os.listdir("/tmp/dir"))</a:t>
            </a:r>
          </a:p>
          <a:p>
            <a:r>
              <a:rPr lang="en-US" sz="1400" dirty="0">
                <a:solidFill>
                  <a:schemeClr val="bg1"/>
                </a:solidFill>
              </a:rPr>
              <a:t>['villes.json', '</a:t>
            </a:r>
            <a:r>
              <a:rPr lang="en-US" sz="1400" dirty="0" err="1">
                <a:solidFill>
                  <a:schemeClr val="bg1"/>
                </a:solidFill>
              </a:rPr>
              <a:t>quantiteFournitures.json</a:t>
            </a:r>
            <a:r>
              <a:rPr lang="en-US" sz="1400" dirty="0">
                <a:solidFill>
                  <a:schemeClr val="bg1"/>
                </a:solidFill>
              </a:rPr>
              <a:t>', 'dir2']</a:t>
            </a:r>
            <a:endParaRPr lang="fr-FR" sz="1400" dirty="0">
              <a:solidFill>
                <a:schemeClr val="bg1"/>
              </a:solidFill>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307777"/>
          </a:xfrm>
          <a:prstGeom prst="rect">
            <a:avLst/>
          </a:prstGeom>
          <a:noFill/>
        </p:spPr>
        <p:txBody>
          <a:bodyPr wrap="square" rtlCol="0">
            <a:spAutoFit/>
          </a:bodyPr>
          <a:lstStyle/>
          <a:p>
            <a:r>
              <a:rPr lang="fr-FR" sz="1400"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225</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307777"/>
          </a:xfrm>
          <a:prstGeom prst="rect">
            <a:avLst/>
          </a:prstGeom>
          <a:noFill/>
        </p:spPr>
        <p:txBody>
          <a:bodyPr wrap="square" rtlCol="0">
            <a:spAutoFit/>
          </a:bodyPr>
          <a:lstStyle/>
          <a:p>
            <a:r>
              <a:rPr lang="fr-FR" sz="140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67765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time</a:t>
            </a:r>
          </a:p>
          <a:p>
            <a:endParaRPr lang="fr-FR" sz="1400" dirty="0">
              <a:solidFill>
                <a:schemeClr val="bg1"/>
              </a:solidFill>
            </a:endParaRPr>
          </a:p>
          <a:p>
            <a:r>
              <a:rPr lang="fr-FR" sz="1400" dirty="0">
                <a:solidFill>
                  <a:schemeClr val="bg1"/>
                </a:solidFill>
              </a:rPr>
              <a:t>dossier = </a:t>
            </a:r>
            <a:r>
              <a:rPr lang="fr-FR" sz="1400" dirty="0">
                <a:solidFill>
                  <a:schemeClr val="accent6"/>
                </a:solidFill>
              </a:rPr>
              <a:t>r"C:\Users\MOTTIER LUCIE\Documents"</a:t>
            </a:r>
          </a:p>
          <a:p>
            <a:r>
              <a:rPr lang="fr-FR" sz="1400" dirty="0">
                <a:solidFill>
                  <a:schemeClr val="bg1"/>
                </a:solidFill>
              </a:rPr>
              <a:t>dossier_a_chercher = </a:t>
            </a:r>
            <a:r>
              <a:rPr lang="fr-FR" sz="1400" dirty="0">
                <a:solidFill>
                  <a:schemeClr val="accent6"/>
                </a:solidFill>
              </a:rPr>
              <a:t>"Python"</a:t>
            </a:r>
          </a:p>
          <a:p>
            <a:endParaRPr lang="fr-FR" sz="1400" dirty="0">
              <a:solidFill>
                <a:schemeClr val="bg1"/>
              </a:solidFill>
            </a:endParaRPr>
          </a:p>
          <a:p>
            <a:r>
              <a:rPr lang="fr-FR" sz="1400" dirty="0">
                <a:solidFill>
                  <a:schemeClr val="bg1"/>
                </a:solidFill>
              </a:rPr>
              <a:t>nbsec = </a:t>
            </a:r>
            <a:r>
              <a:rPr lang="fr-FR" sz="1400" dirty="0">
                <a:solidFill>
                  <a:srgbClr val="7030A0"/>
                </a:solidFill>
              </a:rPr>
              <a:t>input</a:t>
            </a:r>
            <a:r>
              <a:rPr lang="fr-FR" sz="1400" dirty="0">
                <a:solidFill>
                  <a:schemeClr val="bg1"/>
                </a:solidFill>
              </a:rPr>
              <a:t>("Entrez un temps de rafraichissement:")</a:t>
            </a:r>
          </a:p>
          <a:p>
            <a:endParaRPr lang="fr-FR" sz="1400" dirty="0">
              <a:solidFill>
                <a:schemeClr val="bg1"/>
              </a:solidFill>
            </a:endParaRPr>
          </a:p>
          <a:p>
            <a:r>
              <a:rPr lang="fr-FR" sz="1400" dirty="0">
                <a:solidFill>
                  <a:schemeClr val="accent2"/>
                </a:solidFill>
              </a:rPr>
              <a:t>while</a:t>
            </a:r>
            <a:r>
              <a:rPr lang="fr-FR" sz="1400" dirty="0">
                <a:solidFill>
                  <a:schemeClr val="bg1"/>
                </a:solidFill>
              </a:rPr>
              <a:t> dossier_a_chercher </a:t>
            </a:r>
            <a:r>
              <a:rPr lang="fr-FR" sz="1400" dirty="0">
                <a:solidFill>
                  <a:schemeClr val="accent2"/>
                </a:solidFill>
              </a:rPr>
              <a:t>not in </a:t>
            </a:r>
            <a:r>
              <a:rPr lang="fr-FR" sz="1400" dirty="0">
                <a:solidFill>
                  <a:schemeClr val="bg1"/>
                </a:solidFill>
              </a:rPr>
              <a:t>os.listdir(dossier):</a:t>
            </a:r>
          </a:p>
          <a:p>
            <a:r>
              <a:rPr lang="fr-FR" sz="1400" dirty="0">
                <a:solidFill>
                  <a:schemeClr val="bg1"/>
                </a:solidFill>
              </a:rPr>
              <a:t>    </a:t>
            </a:r>
            <a:r>
              <a:rPr lang="fr-FR" sz="1400" dirty="0">
                <a:solidFill>
                  <a:srgbClr val="7030A0"/>
                </a:solidFill>
              </a:rPr>
              <a:t>print</a:t>
            </a:r>
            <a:r>
              <a:rPr lang="fr-FR" sz="1400" dirty="0">
                <a:solidFill>
                  <a:schemeClr val="bg1"/>
                </a:solidFill>
              </a:rPr>
              <a:t>("</a:t>
            </a:r>
            <a:r>
              <a:rPr lang="fr-FR" sz="1400" dirty="0">
                <a:solidFill>
                  <a:schemeClr val="accent6"/>
                </a:solidFill>
              </a:rPr>
              <a:t>Dossier introuvable...</a:t>
            </a:r>
            <a:r>
              <a:rPr lang="fr-FR" sz="1400" dirty="0">
                <a:solidFill>
                  <a:schemeClr val="bg1"/>
                </a:solidFill>
              </a:rPr>
              <a:t>")</a:t>
            </a:r>
          </a:p>
          <a:p>
            <a:r>
              <a:rPr lang="fr-FR" sz="1400" dirty="0">
                <a:solidFill>
                  <a:schemeClr val="bg1"/>
                </a:solidFill>
              </a:rPr>
              <a:t>    time.sleep(</a:t>
            </a:r>
            <a:r>
              <a:rPr lang="fr-FR" sz="1400" dirty="0">
                <a:solidFill>
                  <a:srgbClr val="7030A0"/>
                </a:solidFill>
              </a:rPr>
              <a:t>int</a:t>
            </a:r>
            <a:r>
              <a:rPr lang="fr-FR" sz="1400" dirty="0">
                <a:solidFill>
                  <a:schemeClr val="bg1"/>
                </a:solidFill>
              </a:rPr>
              <a:t>(nbsec))</a:t>
            </a:r>
          </a:p>
          <a:p>
            <a:r>
              <a:rPr lang="fr-FR" sz="1400" dirty="0">
                <a:solidFill>
                  <a:srgbClr val="7030A0"/>
                </a:solidFill>
              </a:rPr>
              <a:t>print</a:t>
            </a:r>
            <a:r>
              <a:rPr lang="fr-FR" sz="1400" dirty="0">
                <a:solidFill>
                  <a:schemeClr val="accent6"/>
                </a:solidFill>
              </a:rPr>
              <a:t>("Trouve"</a:t>
            </a:r>
            <a:r>
              <a:rPr lang="fr-FR" sz="1400" dirty="0">
                <a:solidFill>
                  <a:schemeClr val="bg1"/>
                </a:solidFill>
              </a:rPr>
              <a:t>)</a:t>
            </a:r>
          </a:p>
        </p:txBody>
      </p:sp>
    </p:spTree>
    <p:extLst>
      <p:ext uri="{BB962C8B-B14F-4D97-AF65-F5344CB8AC3E}">
        <p14:creationId xmlns:p14="http://schemas.microsoft.com/office/powerpoint/2010/main" val="196382434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139321"/>
          </a:xfrm>
          <a:prstGeom prst="rect">
            <a:avLst/>
          </a:prstGeom>
          <a:solidFill>
            <a:schemeClr val="tx1"/>
          </a:solidFill>
        </p:spPr>
        <p:txBody>
          <a:bodyPr wrap="square" rtlCol="0">
            <a:spAutoFit/>
          </a:bodyPr>
          <a:lstStyle/>
          <a:p>
            <a:r>
              <a:rPr lang="en-US" dirty="0">
                <a:solidFill>
                  <a:schemeClr val="bg1"/>
                </a:solidFill>
              </a:rPr>
              <a:t>Import os</a:t>
            </a:r>
          </a:p>
          <a:p>
            <a:endParaRPr lang="en-US" dirty="0">
              <a:solidFill>
                <a:schemeClr val="bg1"/>
              </a:solidFill>
            </a:endParaRPr>
          </a:p>
          <a:p>
            <a:r>
              <a:rPr lang="en-US" dirty="0">
                <a:solidFill>
                  <a:schemeClr val="bg1"/>
                </a:solidFill>
              </a:rPr>
              <a:t>chemin = “c:\MOTTIER Lucie\Documents\GitHub\Udemy\ LaFormationCompletePython”</a:t>
            </a:r>
          </a:p>
          <a:p>
            <a:r>
              <a:rPr lang="en-US" dirty="0">
                <a:solidFill>
                  <a:schemeClr val="bg1"/>
                </a:solidFill>
              </a:rPr>
              <a:t>dossier = os.path.join(chemin, “dossier”, “test”)</a:t>
            </a:r>
          </a:p>
          <a:p>
            <a:endParaRPr lang="en-US" dirty="0">
              <a:solidFill>
                <a:schemeClr val="bg1"/>
              </a:solidFill>
            </a:endParaRPr>
          </a:p>
          <a:p>
            <a:r>
              <a:rPr lang="en-US" dirty="0">
                <a:solidFill>
                  <a:schemeClr val="bg1"/>
                </a:solidFill>
              </a:rPr>
              <a:t>if not not os.path.exists(dossier):</a:t>
            </a:r>
          </a:p>
          <a:p>
            <a:r>
              <a:rPr lang="en-US" dirty="0">
                <a:solidFill>
                  <a:schemeClr val="bg1"/>
                </a:solidFill>
              </a:rPr>
              <a:t>	os.makedirs(dossier)</a:t>
            </a:r>
          </a:p>
          <a:p>
            <a:endParaRPr lang="en-US" dirty="0">
              <a:solidFill>
                <a:schemeClr val="bg1"/>
              </a:solidFill>
            </a:endParaRPr>
          </a:p>
          <a:p>
            <a:r>
              <a:rPr lang="en-US" dirty="0">
                <a:solidFill>
                  <a:schemeClr val="bg1"/>
                </a:solidFill>
              </a:rPr>
              <a:t># Autre possibilite</a:t>
            </a:r>
          </a:p>
          <a:p>
            <a:r>
              <a:rPr lang="en-US" dirty="0">
                <a:solidFill>
                  <a:schemeClr val="bg1"/>
                </a:solidFill>
              </a:rPr>
              <a:t>os.makedirs(dossier, exist_ok=True)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226</a:t>
            </a:fld>
            <a:endParaRPr lang="fr-FR" dirty="0"/>
          </a:p>
        </p:txBody>
      </p:sp>
    </p:spTree>
    <p:extLst>
      <p:ext uri="{BB962C8B-B14F-4D97-AF65-F5344CB8AC3E}">
        <p14:creationId xmlns:p14="http://schemas.microsoft.com/office/powerpoint/2010/main" val="238674147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739211"/>
          </a:xfrm>
          <a:prstGeom prst="rect">
            <a:avLst/>
          </a:prstGeom>
          <a:solidFill>
            <a:schemeClr val="tx1"/>
          </a:solidFill>
        </p:spPr>
        <p:txBody>
          <a:bodyPr wrap="square" rtlCol="0">
            <a:spAutoFit/>
          </a:bodyPr>
          <a:lstStyle/>
          <a:p>
            <a:r>
              <a:rPr lang="en-US" sz="1400" dirty="0">
                <a:solidFill>
                  <a:schemeClr val="bg1"/>
                </a:solidFill>
              </a:rPr>
              <a:t>Import os</a:t>
            </a:r>
          </a:p>
          <a:p>
            <a:endParaRPr lang="en-US" sz="1400" dirty="0">
              <a:solidFill>
                <a:schemeClr val="bg1"/>
              </a:solidFill>
            </a:endParaRPr>
          </a:p>
          <a:p>
            <a:r>
              <a:rPr lang="en-US" sz="1400" dirty="0">
                <a:solidFill>
                  <a:schemeClr val="bg1"/>
                </a:solidFill>
              </a:rPr>
              <a:t>chemin = “c:\MOTTIER Lucie\Documents\GitHub\Udemy\ LaFormationCompletePython”</a:t>
            </a:r>
          </a:p>
          <a:p>
            <a:r>
              <a:rPr lang="en-US" sz="1400" dirty="0">
                <a:solidFill>
                  <a:schemeClr val="bg1"/>
                </a:solidFill>
              </a:rPr>
              <a:t>dossier = os.path.join(chemin, “dossier”, “test”)</a:t>
            </a:r>
          </a:p>
          <a:p>
            <a:endParaRPr lang="en-US" sz="1400" dirty="0">
              <a:solidFill>
                <a:schemeClr val="bg1"/>
              </a:solidFill>
            </a:endParaRPr>
          </a:p>
          <a:p>
            <a:r>
              <a:rPr lang="en-US" sz="1400" dirty="0">
                <a:solidFill>
                  <a:schemeClr val="bg1"/>
                </a:solidFill>
              </a:rPr>
              <a:t>if os.path.exists(dossier):</a:t>
            </a:r>
          </a:p>
          <a:p>
            <a:r>
              <a:rPr lang="en-US" sz="1400" dirty="0">
                <a:solidFill>
                  <a:schemeClr val="bg1"/>
                </a:solidFill>
              </a:rPr>
              <a:t>	os.removedirs(dossier)</a:t>
            </a:r>
          </a:p>
          <a:p>
            <a:endParaRPr lang="en-US" sz="1400" dirty="0">
              <a:solidFill>
                <a:schemeClr val="bg1"/>
              </a:solidFill>
            </a:endParaRPr>
          </a:p>
          <a:p>
            <a:endParaRPr lang="fr-FR" sz="1400" dirty="0">
              <a:solidFill>
                <a:schemeClr val="bg1"/>
              </a:solidFill>
            </a:endParaRPr>
          </a:p>
          <a:p>
            <a:r>
              <a:rPr lang="fr-FR" sz="1400" dirty="0">
                <a:solidFill>
                  <a:schemeClr val="bg1"/>
                </a:solidFill>
              </a:rPr>
              <a:t># malheureusement il n’y a pas d’équivalent à makedir(dossier, exist_ok=True) donc nous sommes oblige d’utiliser une structure conditionnelle.</a:t>
            </a: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741872"/>
            <a:ext cx="10165678" cy="738664"/>
          </a:xfrm>
          <a:prstGeom prst="rect">
            <a:avLst/>
          </a:prstGeom>
          <a:solidFill>
            <a:schemeClr val="tx1"/>
          </a:solidFill>
        </p:spPr>
        <p:txBody>
          <a:bodyPr wrap="square" rtlCol="0">
            <a:spAutoFit/>
          </a:bodyPr>
          <a:lstStyle/>
          <a:p>
            <a:r>
              <a:rPr lang="en-US" sz="1400" dirty="0">
                <a:solidFill>
                  <a:schemeClr val="bg1"/>
                </a:solidFill>
              </a:rPr>
              <a:t>import os,shutil</a:t>
            </a:r>
          </a:p>
          <a:p>
            <a:r>
              <a:rPr lang="en-US" sz="1400" dirty="0">
                <a:solidFill>
                  <a:schemeClr val="bg1"/>
                </a:solidFill>
              </a:rPr>
              <a:t>os.remove("/tmp/dir/exemple.txt")</a:t>
            </a:r>
          </a:p>
          <a:p>
            <a:r>
              <a:rPr lang="en-US" sz="1400" dirty="0">
                <a:solidFill>
                  <a:schemeClr val="bg1"/>
                </a:solidFill>
              </a:rPr>
              <a:t>shutil.rmtree("/tmp/dir/perso")</a:t>
            </a:r>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9666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err="1"/>
              <a:t>os.path.join</a:t>
            </a:r>
            <a:r>
              <a:rPr lang="fr-FR" b="1" dirty="0"/>
              <a:t>()</a:t>
            </a:r>
          </a:p>
          <a:p>
            <a:r>
              <a:rPr lang="fr-FR" dirty="0"/>
              <a:t>   Creation d’un dossier avec </a:t>
            </a:r>
            <a:r>
              <a:rPr lang="fr-FR" b="1" dirty="0"/>
              <a:t>os.makedirs(dossier, exist_ok=True)</a:t>
            </a:r>
          </a:p>
          <a:p>
            <a:r>
              <a:rPr lang="fr-FR" dirty="0"/>
              <a:t>   Verification de l’existence d’un dossier avec </a:t>
            </a:r>
            <a:r>
              <a:rPr lang="fr-FR" b="1" dirty="0" err="1"/>
              <a:t>os.path.exists</a:t>
            </a:r>
            <a:r>
              <a:rPr lang="fr-FR" b="1" dirty="0"/>
              <a:t>(dossier)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230</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a:solidFill>
                  <a:schemeClr val="accent5"/>
                </a:solidFill>
              </a:rPr>
              <a:t>os.path.split(f)[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231</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a:t>os.path.split divise le path en 2 parties:</a:t>
            </a:r>
          </a:p>
          <a:p>
            <a:r>
              <a:rPr lang="fr-FR" sz="1400" dirty="0"/>
              <a:t>os.path.split(f)[0] = retourne le path jusqu’au fichier</a:t>
            </a:r>
          </a:p>
          <a:p>
            <a:r>
              <a:rPr lang="fr-FR" sz="1400" dirty="0"/>
              <a:t>os.path.split(f)[1]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1754326"/>
          </a:xfrm>
          <a:prstGeom prst="rect">
            <a:avLst/>
          </a:prstGeom>
          <a:solidFill>
            <a:schemeClr val="tx1"/>
          </a:solidFill>
        </p:spPr>
        <p:txBody>
          <a:bodyPr wrap="square" rtlCol="0">
            <a:spAutoFit/>
          </a:bodyPr>
          <a:lstStyle/>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endParaRPr lang="fr-FR" dirty="0">
              <a:solidFill>
                <a:schemeClr val="bg1"/>
              </a:solidFill>
            </a:endParaRPr>
          </a:p>
          <a:p>
            <a:r>
              <a:rPr lang="fr-FR" dirty="0">
                <a:solidFill>
                  <a:schemeClr val="bg1"/>
                </a:solidFill>
              </a:rPr>
              <a:t>fichiers </a:t>
            </a:r>
            <a:r>
              <a:rPr lang="fr-FR" dirty="0">
                <a:solidFill>
                  <a:schemeClr val="accent5"/>
                </a:solidFill>
              </a:rPr>
              <a:t>= glob(f ‘’{dossier}</a:t>
            </a:r>
            <a:r>
              <a:rPr lang="fr-FR" dirty="0">
                <a:solidFill>
                  <a:schemeClr val="accent6">
                    <a:lumMod val="40000"/>
                    <a:lumOff val="60000"/>
                  </a:schemeClr>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accent5"/>
                </a:solidFill>
              </a:rPr>
              <a:t>print(len(fichiers))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232</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3633538" y="3232484"/>
            <a:ext cx="320841" cy="22172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3107851"/>
            <a:ext cx="1270336" cy="234190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126055575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err="1">
                <a:solidFill>
                  <a:schemeClr val="bg1"/>
                </a:solidFill>
              </a:rPr>
              <a:t>shutil.move</a:t>
            </a:r>
            <a:r>
              <a:rPr lang="fr-FR" sz="1400" dirty="0">
                <a:solidFill>
                  <a:schemeClr val="bg1"/>
                </a:solidFill>
              </a:rPr>
              <a:t>("fichier1.txt",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235</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rPr>
              <a:t>pprint</a:t>
            </a:r>
            <a:endParaRPr lang="en-US" dirty="0">
              <a:solidFill>
                <a:schemeClr val="bg1"/>
              </a:solidFill>
            </a:endParaRPr>
          </a:p>
          <a:p>
            <a:endParaRPr lang="en-US" dirty="0">
              <a:solidFill>
                <a:schemeClr val="bg1"/>
              </a:solidFill>
            </a:endParaRPr>
          </a:p>
          <a:p>
            <a:r>
              <a:rPr lang="en-US" dirty="0" err="1">
                <a:solidFill>
                  <a:schemeClr val="bg1"/>
                </a:solidFill>
              </a:rPr>
              <a:t>pprint</a:t>
            </a:r>
            <a:r>
              <a:rPr lang="en-US" dirty="0">
                <a:solidFill>
                  <a:schemeClr val="bg1"/>
                </a:solidFill>
              </a:rPr>
              <a: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236</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a:t>
            </a:r>
            <a:r>
              <a:rPr lang="fr-FR" sz="9600" b="1" dirty="0" err="1">
                <a:solidFill>
                  <a:schemeClr val="accent1"/>
                </a:solidFill>
              </a:rPr>
              <a:t>callable</a:t>
            </a:r>
            <a:r>
              <a:rPr lang="fr-FR" sz="9600" b="1" dirty="0">
                <a:solidFill>
                  <a:schemeClr val="accent1"/>
                </a:solidFill>
              </a:rPr>
              <a:t>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237</a:t>
            </a:fld>
            <a:endParaRPr lang="fr-FR" dirty="0"/>
          </a:p>
        </p:txBody>
      </p:sp>
    </p:spTree>
    <p:extLst>
      <p:ext uri="{BB962C8B-B14F-4D97-AF65-F5344CB8AC3E}">
        <p14:creationId xmlns:p14="http://schemas.microsoft.com/office/powerpoint/2010/main" val="125665128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a:t>
            </a:r>
            <a:r>
              <a:rPr lang="fr-FR" dirty="0" err="1"/>
              <a:t>callable</a:t>
            </a:r>
            <a:r>
              <a:rPr lang="fr-FR" dirty="0"/>
              <a:t>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highlight>
                  <a:srgbClr val="00FF00"/>
                </a:highlight>
              </a:rPr>
              <a:t>pprint</a:t>
            </a:r>
            <a:r>
              <a:rPr lang="en-US" dirty="0">
                <a:solidFill>
                  <a:schemeClr val="bg1"/>
                </a:solidFill>
                <a:highlight>
                  <a:srgbClr val="00FF00"/>
                </a:highlight>
              </a:rPr>
              <a:t> # ici </a:t>
            </a:r>
            <a:r>
              <a:rPr lang="en-US" dirty="0" err="1">
                <a:solidFill>
                  <a:schemeClr val="bg1"/>
                </a:solidFill>
                <a:highlight>
                  <a:srgbClr val="00FF00"/>
                </a:highlight>
              </a:rPr>
              <a:t>c’est</a:t>
            </a:r>
            <a:r>
              <a:rPr lang="en-US" dirty="0">
                <a:solidFill>
                  <a:schemeClr val="bg1"/>
                </a:solidFill>
                <a:highlight>
                  <a:srgbClr val="00FF00"/>
                </a:highlight>
              </a:rPr>
              <a:t> la function </a:t>
            </a:r>
            <a:r>
              <a:rPr lang="en-US" dirty="0" err="1">
                <a:solidFill>
                  <a:schemeClr val="bg1"/>
                </a:solidFill>
                <a:highlight>
                  <a:srgbClr val="00FF00"/>
                </a:highlight>
              </a:rPr>
              <a:t>pprint</a:t>
            </a:r>
            <a:r>
              <a:rPr lang="en-US" dirty="0">
                <a:solidFill>
                  <a:schemeClr val="bg1"/>
                </a:solidFill>
                <a:highlight>
                  <a:srgbClr val="00FF00"/>
                </a:highlight>
              </a:rPr>
              <a:t> qui se </a:t>
            </a:r>
            <a:r>
              <a:rPr lang="en-US" dirty="0" err="1">
                <a:solidFill>
                  <a:schemeClr val="bg1"/>
                </a:solidFill>
                <a:highlight>
                  <a:srgbClr val="00FF00"/>
                </a:highlight>
              </a:rPr>
              <a:t>trouve</a:t>
            </a:r>
            <a:r>
              <a:rPr lang="en-US" dirty="0">
                <a:solidFill>
                  <a:schemeClr val="bg1"/>
                </a:solidFill>
                <a:highlight>
                  <a:srgbClr val="00FF00"/>
                </a:highlight>
              </a:rPr>
              <a:t> dans le module </a:t>
            </a:r>
            <a:r>
              <a:rPr lang="en-US" dirty="0" err="1">
                <a:solidFill>
                  <a:schemeClr val="bg1"/>
                </a:solidFill>
                <a:highlight>
                  <a:srgbClr val="00FF00"/>
                </a:highlight>
              </a:rPr>
              <a:t>pprint</a:t>
            </a:r>
            <a:endParaRPr lang="en-US" dirty="0">
              <a:solidFill>
                <a:schemeClr val="bg1"/>
              </a:solidFill>
              <a:highlight>
                <a:srgbClr val="00FF00"/>
              </a:highlight>
            </a:endParaRPr>
          </a:p>
          <a:p>
            <a:endParaRPr lang="en-US" dirty="0">
              <a:solidFill>
                <a:schemeClr val="bg1"/>
              </a:solidFill>
            </a:endParaRPr>
          </a:p>
          <a:p>
            <a:r>
              <a:rPr lang="en-US" dirty="0">
                <a:solidFill>
                  <a:schemeClr val="bg1"/>
                </a:solidFill>
              </a:rPr>
              <a:t>print(callable(os.name))</a:t>
            </a:r>
          </a:p>
          <a:p>
            <a:r>
              <a:rPr lang="en-US" dirty="0">
                <a:solidFill>
                  <a:schemeClr val="bg1"/>
                </a:solidFill>
              </a:rPr>
              <a:t>&gt;&gt; False # donc os.name </a:t>
            </a:r>
            <a:r>
              <a:rPr lang="en-US" dirty="0" err="1">
                <a:solidFill>
                  <a:schemeClr val="bg1"/>
                </a:solidFill>
              </a:rPr>
              <a:t>n’est</a:t>
            </a:r>
            <a:r>
              <a:rPr lang="en-US" dirty="0">
                <a:solidFill>
                  <a:schemeClr val="bg1"/>
                </a:solidFill>
              </a:rPr>
              <a:t> pas callable, on ne pas </a:t>
            </a:r>
            <a:r>
              <a:rPr lang="en-US" dirty="0" err="1">
                <a:solidFill>
                  <a:schemeClr val="bg1"/>
                </a:solidFill>
              </a:rPr>
              <a:t>ecrire</a:t>
            </a:r>
            <a:r>
              <a:rPr lang="en-US" dirty="0">
                <a:solidFill>
                  <a:schemeClr val="bg1"/>
                </a:solidFill>
              </a:rPr>
              <a:t> os.name()</a:t>
            </a:r>
          </a:p>
          <a:p>
            <a:endParaRPr lang="en-US" dirty="0">
              <a:solidFill>
                <a:schemeClr val="bg1"/>
              </a:solidFill>
            </a:endParaRPr>
          </a:p>
          <a:p>
            <a:r>
              <a:rPr lang="en-US" dirty="0">
                <a:solidFill>
                  <a:schemeClr val="bg1"/>
                </a:solidFill>
              </a:rPr>
              <a:t># A </a:t>
            </a:r>
            <a:r>
              <a:rPr lang="en-US" dirty="0" err="1">
                <a:solidFill>
                  <a:schemeClr val="bg1"/>
                </a:solidFill>
              </a:rPr>
              <a:t>l’inverse</a:t>
            </a:r>
            <a:endParaRPr lang="en-US" dirty="0">
              <a:solidFill>
                <a:schemeClr val="bg1"/>
              </a:solidFill>
            </a:endParaRPr>
          </a:p>
          <a:p>
            <a:r>
              <a:rPr lang="en-US" dirty="0">
                <a:solidFill>
                  <a:schemeClr val="bg1"/>
                </a:solidFill>
              </a:rPr>
              <a:t>print(</a:t>
            </a:r>
            <a:r>
              <a:rPr lang="en-US" dirty="0" err="1">
                <a:solidFill>
                  <a:schemeClr val="bg1"/>
                </a:solidFill>
              </a:rPr>
              <a:t>calleable</a:t>
            </a:r>
            <a:r>
              <a:rPr lang="en-US" dirty="0">
                <a:solidFill>
                  <a:schemeClr val="bg1"/>
                </a:solidFill>
              </a:rPr>
              <a:t>(</a:t>
            </a:r>
            <a:r>
              <a:rPr lang="en-US" dirty="0" err="1">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a:t>
            </a:r>
            <a:r>
              <a:rPr lang="en-US" dirty="0" err="1">
                <a:solidFill>
                  <a:schemeClr val="bg1"/>
                </a:solidFill>
              </a:rPr>
              <a:t>pprint</a:t>
            </a:r>
            <a:r>
              <a:rPr lang="en-US" dirty="0">
                <a:solidFill>
                  <a:schemeClr val="bg1"/>
                </a:solidFill>
              </a:rPr>
              <a:t> est callable</a:t>
            </a:r>
          </a:p>
          <a:p>
            <a:endParaRPr lang="en-US" dirty="0">
              <a:solidFill>
                <a:schemeClr val="bg1"/>
              </a:solidFill>
            </a:endParaRPr>
          </a:p>
          <a:p>
            <a:r>
              <a:rPr lang="en-US" dirty="0">
                <a:solidFill>
                  <a:schemeClr val="bg1"/>
                </a:solidFill>
              </a:rPr>
              <a:t># Attention: la function </a:t>
            </a:r>
            <a:r>
              <a:rPr lang="en-US" dirty="0" err="1">
                <a:solidFill>
                  <a:schemeClr val="bg1"/>
                </a:solidFill>
              </a:rPr>
              <a:t>pprint</a:t>
            </a:r>
            <a:r>
              <a:rPr lang="en-US" dirty="0">
                <a:solidFill>
                  <a:schemeClr val="bg1"/>
                </a:solidFill>
              </a:rPr>
              <a:t> est callable </a:t>
            </a:r>
            <a:r>
              <a:rPr lang="en-US" dirty="0" err="1">
                <a:solidFill>
                  <a:schemeClr val="bg1"/>
                </a:solidFill>
              </a:rPr>
              <a:t>mais</a:t>
            </a:r>
            <a:r>
              <a:rPr lang="en-US" dirty="0">
                <a:solidFill>
                  <a:schemeClr val="bg1"/>
                </a:solidFill>
              </a:rPr>
              <a:t> pas le module:</a:t>
            </a:r>
          </a:p>
          <a:p>
            <a:r>
              <a:rPr lang="en-US" dirty="0">
                <a:solidFill>
                  <a:schemeClr val="bg1"/>
                </a:solidFill>
              </a:rPr>
              <a:t>Import </a:t>
            </a:r>
            <a:r>
              <a:rPr lang="en-US" dirty="0" err="1">
                <a:solidFill>
                  <a:schemeClr val="bg1"/>
                </a:solidFill>
                <a:highlight>
                  <a:srgbClr val="FF0000"/>
                </a:highlight>
              </a:rPr>
              <a:t>pprint</a:t>
            </a:r>
            <a:r>
              <a:rPr lang="en-US" dirty="0">
                <a:solidFill>
                  <a:schemeClr val="bg1"/>
                </a:solidFill>
                <a:highlight>
                  <a:srgbClr val="FF0000"/>
                </a:highlight>
              </a:rPr>
              <a:t> #ici </a:t>
            </a:r>
            <a:r>
              <a:rPr lang="en-US" dirty="0" err="1">
                <a:solidFill>
                  <a:schemeClr val="bg1"/>
                </a:solidFill>
                <a:highlight>
                  <a:srgbClr val="FF0000"/>
                </a:highlight>
              </a:rPr>
              <a:t>c’est</a:t>
            </a:r>
            <a:r>
              <a:rPr lang="en-US" dirty="0">
                <a:solidFill>
                  <a:schemeClr val="bg1"/>
                </a:solidFill>
                <a:highlight>
                  <a:srgbClr val="FF0000"/>
                </a:highlight>
              </a:rPr>
              <a:t> le module </a:t>
            </a:r>
            <a:r>
              <a:rPr lang="en-US" dirty="0" err="1">
                <a:solidFill>
                  <a:schemeClr val="bg1"/>
                </a:solidFill>
                <a:highlight>
                  <a:srgbClr val="FF0000"/>
                </a:highlight>
              </a:rPr>
              <a:t>pprint</a:t>
            </a:r>
            <a:endParaRPr lang="en-US" dirty="0">
              <a:solidFill>
                <a:schemeClr val="bg1"/>
              </a:solidFill>
              <a:highlight>
                <a:srgbClr val="FF0000"/>
              </a:highlight>
            </a:endParaRPr>
          </a:p>
          <a:p>
            <a:endParaRPr lang="en-US" dirty="0">
              <a:solidFill>
                <a:schemeClr val="bg1"/>
              </a:solidFill>
            </a:endParaRPr>
          </a:p>
          <a:p>
            <a:r>
              <a:rPr lang="en-US" dirty="0">
                <a:solidFill>
                  <a:schemeClr val="bg1"/>
                </a:solidFill>
              </a:rPr>
              <a:t>print(callable(</a:t>
            </a:r>
            <a:r>
              <a:rPr lang="en-US" dirty="0" err="1">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238</a:t>
            </a:fld>
            <a:endParaRPr lang="fr-FR" dirty="0"/>
          </a:p>
        </p:txBody>
      </p:sp>
    </p:spTree>
    <p:extLst>
      <p:ext uri="{BB962C8B-B14F-4D97-AF65-F5344CB8AC3E}">
        <p14:creationId xmlns:p14="http://schemas.microsoft.com/office/powerpoint/2010/main" val="284136688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513876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43738252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241</a:t>
            </a:fld>
            <a:endParaRPr lang="fr-FR" dirty="0"/>
          </a:p>
        </p:txBody>
      </p:sp>
    </p:spTree>
    <p:extLst>
      <p:ext uri="{BB962C8B-B14F-4D97-AF65-F5344CB8AC3E}">
        <p14:creationId xmlns:p14="http://schemas.microsoft.com/office/powerpoint/2010/main" val="357232169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384791901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258803179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237288819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348952012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187056180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236973925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a:t>
            </a:r>
            <a:r>
              <a:rPr lang="fr-FR" altLang="fr-FR" sz="1400" dirty="0" err="1"/>
              <a:t>methode_accesseur</a:t>
            </a:r>
            <a:r>
              <a:rPr lang="fr-FR" altLang="fr-FR" sz="1400" dirty="0"/>
              <a:t>, </a:t>
            </a:r>
            <a:r>
              <a:rPr lang="fr-FR" altLang="fr-FR" sz="1400" dirty="0" err="1"/>
              <a:t>methode_mutateur</a:t>
            </a:r>
            <a:r>
              <a:rPr lang="fr-FR" altLang="fr-FR" sz="1400" dirty="0"/>
              <a:t>, </a:t>
            </a:r>
            <a:r>
              <a:rPr lang="fr-FR" altLang="fr-FR" sz="1400" dirty="0" err="1"/>
              <a:t>methode_suppression</a:t>
            </a:r>
            <a:r>
              <a:rPr lang="fr-FR" altLang="fr-FR" sz="1400" dirty="0"/>
              <a:t>, </a:t>
            </a:r>
          </a:p>
          <a:p>
            <a:pPr lvl="0" eaLnBrk="0" fontAlgn="base" hangingPunct="0">
              <a:spcBef>
                <a:spcPct val="0"/>
              </a:spcBef>
              <a:spcAft>
                <a:spcPct val="0"/>
              </a:spcAft>
            </a:pPr>
            <a:r>
              <a:rPr lang="fr-FR" altLang="fr-FR" sz="1400" dirty="0" err="1"/>
              <a:t>methode_aide</a:t>
            </a:r>
            <a:r>
              <a:rPr lang="fr-FR" altLang="fr-FR" sz="1400" dirty="0"/>
              <a: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174041128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3995452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304586617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32403638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32969447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1535836"/>
            <a:ext cx="3525867" cy="600164"/>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p1</a:t>
            </a:r>
          </a:p>
          <a:p>
            <a:r>
              <a:rPr lang="fr-FR" sz="1100" dirty="0">
                <a:solidFill>
                  <a:schemeClr val="bg1"/>
                </a:solidFill>
              </a:rPr>
              <a:t>Personne: nom(Micado), prénom(Jean), âge(33)</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988007"/>
            <a:ext cx="3525867" cy="769441"/>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856629"/>
            <a:ext cx="11715748" cy="461665"/>
          </a:xfrm>
          <a:prstGeom prst="rect">
            <a:avLst/>
          </a:prstGeom>
          <a:noFill/>
        </p:spPr>
        <p:txBody>
          <a:bodyPr wrap="square" rtlCol="0">
            <a:spAutoFit/>
          </a:bodyPr>
          <a:lstStyle/>
          <a:p>
            <a:r>
              <a:rPr lang="fr-FR" sz="1200" dirty="0"/>
              <a:t>Il existe une seconde méthode </a:t>
            </a:r>
            <a:r>
              <a:rPr lang="fr-FR" sz="1200" dirty="0" err="1"/>
              <a:t>spéciale,__str</a:t>
            </a:r>
            <a:r>
              <a:rPr lang="fr-FR" sz="1200" dirty="0"/>
              <a:t>__, spécialement utilisée pour afficher l'objet avecprint. Par défaut, si aucune </a:t>
            </a:r>
            <a:r>
              <a:rPr lang="fr-FR" sz="1200" dirty="0" err="1"/>
              <a:t>méthode__str__n'est</a:t>
            </a:r>
            <a:r>
              <a:rPr lang="fr-FR" sz="1200" dirty="0"/>
              <a:t> définie, Python appelle la méthode__repr__de l'objet. La </a:t>
            </a:r>
            <a:r>
              <a:rPr lang="fr-FR" sz="1200" dirty="0" err="1"/>
              <a:t>méthode__str__est</a:t>
            </a:r>
            <a:r>
              <a:rPr lang="fr-FR" sz="1200" dirty="0"/>
              <a:t> également appelée si vous désirez convertir votre objet en chaîne avec le constructeurstr.</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09554" y="4329821"/>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__str__(self):</a:t>
            </a:r>
          </a:p>
          <a:p>
            <a:r>
              <a:rPr lang="en-US" sz="1100" dirty="0">
                <a:solidFill>
                  <a:schemeClr val="bg1"/>
                </a:solidFill>
              </a:rPr>
              <a:t>        """Méthode permettant d'afficher plus joliment notre objet"""</a:t>
            </a:r>
          </a:p>
          <a:p>
            <a:r>
              <a:rPr lang="en-US" sz="1100" dirty="0">
                <a:solidFill>
                  <a:schemeClr val="bg1"/>
                </a:solidFill>
              </a:rPr>
              <a:t>        return "{} {}, âgé de {} ans".format(</a:t>
            </a:r>
          </a:p>
          <a:p>
            <a:r>
              <a:rPr lang="en-US" sz="1100" dirty="0">
                <a:solidFill>
                  <a:schemeClr val="bg1"/>
                </a:solidFill>
              </a:rPr>
              <a:t>                self.prenom, self.nom, self.age)</a:t>
            </a:r>
            <a:endParaRPr lang="fr-FR" sz="1100" dirty="0">
              <a:solidFill>
                <a:schemeClr val="bg1"/>
              </a:solidFill>
            </a:endParaRP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2121737"/>
            <a:ext cx="11715748" cy="830997"/>
          </a:xfrm>
          <a:prstGeom prst="rect">
            <a:avLst/>
          </a:prstGeom>
          <a:noFill/>
        </p:spPr>
        <p:txBody>
          <a:bodyPr wrap="square" rtlCol="0">
            <a:spAutoFit/>
          </a:bodyPr>
          <a:lstStyle/>
          <a:p>
            <a:r>
              <a:rPr lang="fr-FR" sz="1200" dirty="0"/>
              <a:t>Comme vous le voyez, la méthode__repr__ne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fonctionrepr, qui se contente d'appeler la méthode spéciale__repr__de l'objet passé en paramètre :</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90678032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192746026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296641378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50757539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218713129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349166554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259</a:t>
            </a:fld>
            <a:endParaRPr lang="fr-FR" dirty="0"/>
          </a:p>
        </p:txBody>
      </p:sp>
    </p:spTree>
    <p:extLst>
      <p:ext uri="{BB962C8B-B14F-4D97-AF65-F5344CB8AC3E}">
        <p14:creationId xmlns:p14="http://schemas.microsoft.com/office/powerpoint/2010/main" val="36549168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a:t>
            </a:r>
            <a:r>
              <a:rPr lang="fr-FR" sz="1400" dirty="0" err="1">
                <a:solidFill>
                  <a:schemeClr val="bg1"/>
                </a:solidFill>
              </a:rPr>
              <a:t>creation</a:t>
            </a:r>
            <a:r>
              <a:rPr lang="fr-FR" sz="1400" dirty="0">
                <a:solidFill>
                  <a:schemeClr val="bg1"/>
                </a:solidFill>
              </a:rPr>
              <a:t>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177006586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326092322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212838602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185526420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386311924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174593210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297326433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244011936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423755645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26131378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other.x and self.y == other.y</a:t>
            </a: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other.x and self.y &gt; other.y</a:t>
            </a: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279196386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379959646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341811201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192841910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47563579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313130733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a:t>
            </a:r>
            <a:r>
              <a:rPr lang="fr-FR" sz="1100" dirty="0" err="1">
                <a:solidFill>
                  <a:schemeClr val="bg1"/>
                </a:solidFill>
              </a:rPr>
              <a:t>tag.lower</a:t>
            </a:r>
            <a:r>
              <a:rPr lang="fr-FR" sz="1100" dirty="0">
                <a:solidFill>
                  <a:schemeClr val="bg1"/>
                </a:solidFill>
              </a:rPr>
              <a:t>()] = </a:t>
            </a:r>
            <a:r>
              <a:rPr lang="fr-FR" sz="1100" dirty="0">
                <a:solidFill>
                  <a:srgbClr val="C30D75"/>
                </a:solidFill>
              </a:rPr>
              <a:t>self</a:t>
            </a:r>
            <a:r>
              <a:rPr lang="fr-FR" sz="1100" dirty="0">
                <a:solidFill>
                  <a:schemeClr val="bg1"/>
                </a:solidFill>
              </a:rPr>
              <a:t>.__tags.get(</a:t>
            </a:r>
            <a:r>
              <a:rPr lang="fr-FR" sz="1100" dirty="0" err="1">
                <a:solidFill>
                  <a:schemeClr val="bg1"/>
                </a:solidFill>
              </a:rPr>
              <a:t>tag.lower</a:t>
            </a:r>
            <a:r>
              <a:rPr lang="fr-FR" sz="1100" dirty="0">
                <a:solidFill>
                  <a:schemeClr val="bg1"/>
                </a:solidFill>
              </a:rPr>
              <a:t>(),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.__tags.get(</a:t>
            </a:r>
            <a:r>
              <a:rPr lang="fr-FR" sz="1100" dirty="0" err="1">
                <a:solidFill>
                  <a:schemeClr val="bg1"/>
                </a:solidFill>
              </a:rPr>
              <a:t>tag.lower</a:t>
            </a:r>
            <a:r>
              <a:rPr lang="fr-FR" sz="1100" dirty="0">
                <a:solidFill>
                  <a:schemeClr val="bg1"/>
                </a:solidFill>
              </a:rPr>
              <a:t>(),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a:t>
            </a:r>
            <a:r>
              <a:rPr lang="fr-FR" sz="1100" dirty="0" err="1">
                <a:solidFill>
                  <a:schemeClr val="bg1"/>
                </a:solidFill>
              </a:rPr>
              <a:t>tag.lower</a:t>
            </a:r>
            <a:r>
              <a:rPr lang="fr-FR" sz="1100" dirty="0">
                <a:solidFill>
                  <a:schemeClr val="bg1"/>
                </a:solidFill>
              </a:rPr>
              <a:t>()]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267804119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135322072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67658712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347425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214101427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259252352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233461832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43314465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33343058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396439063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70943794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202149116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303223081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a:t>
            </a:r>
            <a:r>
              <a:rPr lang="fr-FR" sz="1400" dirty="0" err="1"/>
              <a:t>operator.</a:t>
            </a:r>
            <a:r>
              <a:rPr lang="fr-FR" sz="1400" b="1" dirty="0" err="1"/>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a:t>
            </a:r>
            <a:r>
              <a:rPr lang="fr-FR" sz="1400" dirty="0" err="1"/>
              <a:t>operator.</a:t>
            </a:r>
            <a:r>
              <a:rPr lang="fr-FR" sz="1400" b="1" dirty="0" err="1"/>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26743296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374997570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163302070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23590323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269447404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340422602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426689956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8063809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docstring.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5078313"/>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endParaRPr lang="fr-FR" sz="1200" dirty="0">
              <a:solidFill>
                <a:schemeClr val="bg1"/>
              </a:solidFill>
            </a:endParaRPr>
          </a:p>
          <a:p>
            <a:r>
              <a:rPr lang="fr-FR" sz="1200" dirty="0">
                <a:solidFill>
                  <a:schemeClr val="bg1"/>
                </a:solidFill>
              </a:rPr>
              <a:t>        </a:t>
            </a:r>
          </a:p>
          <a:p>
            <a:r>
              <a:rPr lang="fr-FR" sz="1200" dirty="0">
                <a:solidFill>
                  <a:schemeClr val="bg1"/>
                </a:solidFill>
              </a:rPr>
              <a:t>        print(self.surface)</a:t>
            </a: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a:t>
            </a:r>
            <a:r>
              <a:rPr lang="fr-FR" sz="1200" dirty="0" err="1">
                <a:solidFill>
                  <a:schemeClr val="bg1"/>
                </a:solidFill>
              </a:rPr>
              <a:t>objets_crees</a:t>
            </a:r>
            <a:r>
              <a:rPr lang="fr-FR" sz="1200" dirty="0">
                <a:solidFill>
                  <a:schemeClr val="bg1"/>
                </a:solidFill>
              </a:rPr>
              <a:t>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a:t>
            </a:r>
            <a:r>
              <a:rPr lang="fr-FR" sz="1200" dirty="0" err="1">
                <a:solidFill>
                  <a:schemeClr val="bg1"/>
                </a:solidFill>
              </a:rPr>
              <a:t>Compteur.objets_crees</a:t>
            </a:r>
            <a:r>
              <a:rPr lang="fr-FR" sz="1200" dirty="0">
                <a:solidFill>
                  <a:schemeClr val="bg1"/>
                </a:solidFill>
              </a:rPr>
              <a:t>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a:t>
            </a:r>
            <a:r>
              <a:rPr lang="fr-FR" sz="1200" dirty="0" err="1">
                <a:solidFill>
                  <a:schemeClr val="bg1"/>
                </a:solidFill>
              </a:rPr>
              <a:t>cls</a:t>
            </a:r>
            <a:r>
              <a:rPr lang="fr-FR" sz="1200" dirty="0">
                <a:solidFill>
                  <a:schemeClr val="bg1"/>
                </a:solidFill>
              </a:rPr>
              <a:t>):</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a:t>
            </a:r>
            <a:r>
              <a:rPr lang="fr-FR" sz="1200" dirty="0" err="1">
                <a:solidFill>
                  <a:schemeClr val="accent4"/>
                </a:solidFill>
              </a:rPr>
              <a:t>créés."</a:t>
            </a:r>
            <a:r>
              <a:rPr lang="fr-FR" sz="1200" dirty="0" err="1">
                <a:solidFill>
                  <a:schemeClr val="bg1"/>
                </a:solidFill>
              </a:rPr>
              <a:t>.</a:t>
            </a:r>
            <a:r>
              <a:rPr lang="fr-FR" sz="1200" dirty="0" err="1">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err="1">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325</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331</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a:t>
            </a:r>
            <a:r>
              <a:rPr lang="fr-FR" sz="1000" dirty="0" err="1">
                <a:solidFill>
                  <a:schemeClr val="bg1"/>
                </a:solidFill>
              </a:rPr>
              <a:t>let’s</a:t>
            </a:r>
            <a:r>
              <a:rPr lang="fr-FR" sz="1000" dirty="0">
                <a:solidFill>
                  <a:schemeClr val="bg1"/>
                </a:solidFill>
              </a:rPr>
              <a:t>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a:t>
            </a:r>
            <a:r>
              <a:rPr lang="fr-FR" sz="1000" dirty="0" err="1">
                <a:solidFill>
                  <a:schemeClr val="bg1"/>
                </a:solidFill>
              </a:rPr>
              <a:t>self.my_attribute</a:t>
            </a:r>
            <a:r>
              <a:rPr lang="fr-FR" sz="1000" dirty="0">
                <a:solidFill>
                  <a:schemeClr val="bg1"/>
                </a:solidFill>
              </a:rPr>
              <a:t>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my_dog.my_attribute</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self.number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337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338</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339</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342</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352</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353</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1/4</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a:t>
            </a:r>
          </a:p>
          <a:p>
            <a:r>
              <a:rPr lang="en-US" sz="900" dirty="0">
                <a:solidFill>
                  <a:schemeClr val="bg1"/>
                </a:solidFill>
              </a:rPr>
              <a:t>        print("Animal CREATED")</a:t>
            </a:r>
          </a:p>
          <a:p>
            <a:endParaRPr lang="en-US" sz="900" dirty="0">
              <a:solidFill>
                <a:schemeClr val="bg1"/>
              </a:solidFill>
            </a:endParaRPr>
          </a:p>
          <a:p>
            <a:r>
              <a:rPr lang="en-US" sz="900" dirty="0">
                <a:solidFill>
                  <a:schemeClr val="bg1"/>
                </a:solidFill>
              </a:rPr>
              <a:t>    def who_am_i(self):</a:t>
            </a:r>
          </a:p>
          <a:p>
            <a:r>
              <a:rPr lang="en-US" sz="900" dirty="0">
                <a:solidFill>
                  <a:schemeClr val="bg1"/>
                </a:solidFill>
              </a:rPr>
              <a:t>        print("I am an animal")</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eating")</a:t>
            </a:r>
          </a:p>
          <a:p>
            <a:endParaRPr lang="en-US" sz="900" dirty="0">
              <a:solidFill>
                <a:schemeClr val="bg1"/>
              </a:solidFill>
            </a:endParaRP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__init__(self):</a:t>
            </a:r>
          </a:p>
          <a:p>
            <a:r>
              <a:rPr lang="en-US" sz="900" dirty="0">
                <a:solidFill>
                  <a:schemeClr val="bg1"/>
                </a:solidFill>
              </a:rPr>
              <a:t>        </a:t>
            </a:r>
            <a:r>
              <a:rPr lang="en-US" sz="900" dirty="0" err="1">
                <a:solidFill>
                  <a:schemeClr val="bg1"/>
                </a:solidFill>
              </a:rPr>
              <a:t>Animal.__init</a:t>
            </a:r>
            <a:r>
              <a:rPr lang="en-US" sz="900" dirty="0">
                <a:solidFill>
                  <a:schemeClr val="bg1"/>
                </a:solidFill>
              </a:rPr>
              <a:t>__(self)</a:t>
            </a:r>
          </a:p>
          <a:p>
            <a:r>
              <a:rPr lang="en-US" sz="900" dirty="0">
                <a:solidFill>
                  <a:schemeClr val="bg1"/>
                </a:solidFill>
              </a:rPr>
              <a:t>        print("Dog Created")</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who_am_i(self):</a:t>
            </a:r>
          </a:p>
          <a:p>
            <a:r>
              <a:rPr lang="en-US" sz="900" dirty="0">
                <a:solidFill>
                  <a:schemeClr val="bg1"/>
                </a:solidFill>
              </a:rPr>
              <a:t>        print("I am a dog!")</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a dog and eating")</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def bark(self):</a:t>
            </a:r>
          </a:p>
          <a:p>
            <a:r>
              <a:rPr lang="en-US" sz="900" dirty="0">
                <a:solidFill>
                  <a:schemeClr val="bg1"/>
                </a:solidFill>
              </a:rPr>
              <a:t>        print("WOOF !")</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bg1"/>
                </a:solidFill>
              </a:rPr>
              <a:t>class Dog():</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bg1"/>
                </a:solidFill>
              </a:rPr>
              <a:t>print(niko.speak())</a:t>
            </a:r>
          </a:p>
          <a:p>
            <a:r>
              <a:rPr lang="en-US" sz="900" dirty="0">
                <a:solidFill>
                  <a:schemeClr val="bg1"/>
                </a:solidFill>
              </a:rPr>
              <a:t>print(felix.speak())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print(type(pet))</a:t>
            </a:r>
          </a:p>
          <a:p>
            <a:r>
              <a:rPr lang="en-US" sz="900" dirty="0">
                <a:solidFill>
                  <a:schemeClr val="bg1"/>
                </a:solidFill>
              </a:rPr>
              <a:t>   print(type(pet.speak()))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Animal('Fred')</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Cat(Animal):</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fido = Dog("Fido")</a:t>
            </a:r>
          </a:p>
          <a:p>
            <a:r>
              <a:rPr lang="en-US" sz="900" dirty="0">
                <a:solidFill>
                  <a:schemeClr val="bg1"/>
                </a:solidFill>
              </a:rPr>
              <a:t>isis = Cat("Isis")</a:t>
            </a:r>
          </a:p>
          <a:p>
            <a:r>
              <a:rPr lang="en-US" sz="900" dirty="0">
                <a:solidFill>
                  <a:schemeClr val="bg1"/>
                </a:solidFill>
              </a:rPr>
              <a:t>print(fido.speak())</a:t>
            </a:r>
          </a:p>
          <a:p>
            <a:r>
              <a:rPr lang="en-US" sz="900" dirty="0">
                <a:solidFill>
                  <a:schemeClr val="bg1"/>
                </a:solidFill>
              </a:rPr>
              <a:t>print(isis.speak())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360</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361</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383</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46276"/>
          </a:xfrm>
          <a:prstGeom prst="rect">
            <a:avLst/>
          </a:prstGeom>
          <a:noFill/>
        </p:spPr>
        <p:txBody>
          <a:bodyPr wrap="square" rtlCol="0">
            <a:spAutoFit/>
          </a:bodyPr>
          <a:lstStyle/>
          <a:p>
            <a:r>
              <a:rPr lang="fr-FR" sz="120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384</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r.status_code = 200:</a:t>
            </a:r>
          </a:p>
          <a:p>
            <a:r>
              <a:rPr lang="fr-FR" sz="1100" dirty="0">
                <a:solidFill>
                  <a:schemeClr val="bg1"/>
                </a:solidFill>
              </a:rPr>
              <a:t>  return True</a:t>
            </a:r>
          </a:p>
          <a:p>
            <a:r>
              <a:rPr lang="fr-FR" sz="1100" dirty="0">
                <a:solidFill>
                  <a:schemeClr val="bg1"/>
                </a:solidFill>
              </a:rPr>
              <a:t>else:</a:t>
            </a:r>
          </a:p>
          <a:p>
            <a:r>
              <a:rPr lang="fr-FR" sz="1100" dirty="0">
                <a:solidFill>
                  <a:schemeClr val="bg1"/>
                </a:solidFill>
              </a:rPr>
              <a:t>  return False  </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46276"/>
          </a:xfrm>
          <a:prstGeom prst="rect">
            <a:avLst/>
          </a:prstGeom>
          <a:noFill/>
        </p:spPr>
        <p:txBody>
          <a:bodyPr wrap="square" rtlCol="0">
            <a:spAutoFit/>
          </a:bodyPr>
          <a:lstStyle/>
          <a:p>
            <a:r>
              <a:rPr lang="fr-FR" sz="1200" dirty="0"/>
              <a:t>Ceci peut être optimise comme suit:</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return r.status_code = 200 (car l’évaluation de l’expression est déjà un booléen !)</a:t>
            </a:r>
          </a:p>
        </p:txBody>
      </p:sp>
    </p:spTree>
    <p:extLst>
      <p:ext uri="{BB962C8B-B14F-4D97-AF65-F5344CB8AC3E}">
        <p14:creationId xmlns:p14="http://schemas.microsoft.com/office/powerpoint/2010/main" val="219723747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385</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user_solution.</a:t>
            </a:r>
            <a:r>
              <a:rPr lang="fr-FR" sz="1100" dirty="0">
                <a:solidFill>
                  <a:schemeClr val="accent2">
                    <a:lumMod val="75000"/>
                  </a:schemeClr>
                </a:solidFill>
              </a:rPr>
              <a:t>is_correct</a:t>
            </a:r>
            <a:r>
              <a:rPr lang="fr-FR" sz="1100" dirty="0">
                <a:solidFill>
                  <a:schemeClr val="bg1"/>
                </a:solidFill>
              </a:rPr>
              <a:t>:</a:t>
            </a:r>
          </a:p>
          <a:p>
            <a:r>
              <a:rPr lang="fr-FR" sz="1100" dirty="0">
                <a:solidFill>
                  <a:schemeClr val="bg1"/>
                </a:solidFill>
              </a:rPr>
              <a:t>  progress += </a:t>
            </a:r>
            <a:r>
              <a:rPr lang="fr-FR" sz="1100" dirty="0">
                <a:solidFill>
                  <a:schemeClr val="accent2">
                    <a:lumMod val="40000"/>
                    <a:lumOff val="60000"/>
                  </a:schemeClr>
                </a:solidFill>
              </a:rPr>
              <a:t>1</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815608"/>
          </a:xfrm>
          <a:prstGeom prst="rect">
            <a:avLst/>
          </a:prstGeom>
          <a:noFill/>
        </p:spPr>
        <p:txBody>
          <a:bodyPr wrap="square" rtlCol="0">
            <a:spAutoFit/>
          </a:bodyPr>
          <a:lstStyle/>
          <a:p>
            <a:r>
              <a:rPr lang="fr-FR" sz="1200" dirty="0"/>
              <a:t>On va tirer partie du fait que True et False ont une valeur:</a:t>
            </a:r>
          </a:p>
          <a:p>
            <a:r>
              <a:rPr lang="fr-FR" sz="1200" dirty="0"/>
              <a:t>True - &gt; 1</a:t>
            </a:r>
          </a:p>
          <a:p>
            <a:r>
              <a:rPr lang="fr-FR" sz="120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progress += user_solution.</a:t>
            </a:r>
            <a:r>
              <a:rPr lang="fr-FR" sz="1100" dirty="0">
                <a:solidFill>
                  <a:schemeClr val="accent2">
                    <a:lumMod val="75000"/>
                  </a:schemeClr>
                </a:solidFill>
              </a:rPr>
              <a:t>is_correct</a:t>
            </a:r>
          </a:p>
        </p:txBody>
      </p:sp>
    </p:spTree>
    <p:extLst>
      <p:ext uri="{BB962C8B-B14F-4D97-AF65-F5344CB8AC3E}">
        <p14:creationId xmlns:p14="http://schemas.microsoft.com/office/powerpoint/2010/main" val="308841513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386</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277273"/>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default_value </a:t>
            </a:r>
            <a:r>
              <a:rPr lang="fr-FR" sz="1100" dirty="0">
                <a:solidFill>
                  <a:schemeClr val="accent1">
                    <a:lumMod val="40000"/>
                    <a:lumOff val="60000"/>
                  </a:schemeClr>
                </a:solidFill>
              </a:rPr>
              <a:t>=</a:t>
            </a:r>
            <a:r>
              <a:rPr lang="fr-FR" sz="1100" dirty="0">
                <a:solidFill>
                  <a:schemeClr val="bg1"/>
                </a:solidFill>
              </a:rPr>
              <a:t> </a:t>
            </a:r>
            <a:r>
              <a:rPr lang="fr-FR" sz="1100" dirty="0">
                <a:solidFill>
                  <a:schemeClr val="accent2">
                    <a:lumMod val="40000"/>
                    <a:lumOff val="60000"/>
                  </a:schemeClr>
                </a:solidFill>
              </a:rPr>
              <a:t>5</a:t>
            </a:r>
          </a:p>
          <a:p>
            <a:r>
              <a:rPr lang="fr-FR" sz="1100" dirty="0">
                <a:solidFill>
                  <a:schemeClr val="bg1"/>
                </a:solidFill>
              </a:rPr>
              <a:t>user_input = </a:t>
            </a:r>
            <a:r>
              <a:rPr lang="fr-FR" sz="1100" dirty="0">
                <a:solidFill>
                  <a:schemeClr val="accent1"/>
                </a:solidFill>
              </a:rPr>
              <a:t>input(</a:t>
            </a:r>
            <a:r>
              <a:rPr lang="fr-FR" sz="1100" dirty="0">
                <a:solidFill>
                  <a:schemeClr val="bg1"/>
                </a:solidFill>
              </a:rPr>
              <a:t>‘’Entrer un nombre: </a:t>
            </a:r>
            <a:r>
              <a:rPr lang="fr-FR" sz="1100" dirty="0">
                <a:solidFill>
                  <a:schemeClr val="accent1"/>
                </a:solidFill>
              </a:rPr>
              <a:t>‘’)</a:t>
            </a:r>
          </a:p>
          <a:p>
            <a:r>
              <a:rPr lang="fr-FR" sz="1100" dirty="0">
                <a:solidFill>
                  <a:srgbClr val="00B0F0"/>
                </a:solidFill>
              </a:rPr>
              <a:t>If</a:t>
            </a:r>
            <a:r>
              <a:rPr lang="fr-FR" sz="1100" dirty="0">
                <a:solidFill>
                  <a:schemeClr val="bg1"/>
                </a:solidFill>
              </a:rPr>
              <a:t> user_input:</a:t>
            </a:r>
          </a:p>
          <a:p>
            <a:r>
              <a:rPr lang="fr-FR" sz="1100" dirty="0">
                <a:solidFill>
                  <a:schemeClr val="bg1"/>
                </a:solidFill>
              </a:rPr>
              <a:t>  value = user_input</a:t>
            </a:r>
          </a:p>
          <a:p>
            <a:r>
              <a:rPr lang="fr-FR" sz="1100" dirty="0">
                <a:solidFill>
                  <a:srgbClr val="00B0F0"/>
                </a:solidFill>
              </a:rPr>
              <a:t>else</a:t>
            </a:r>
            <a:r>
              <a:rPr lang="fr-FR" sz="1100" dirty="0">
                <a:solidFill>
                  <a:schemeClr val="bg1"/>
                </a:solidFill>
              </a:rPr>
              <a:t>:</a:t>
            </a:r>
          </a:p>
          <a:p>
            <a:r>
              <a:rPr lang="fr-FR" sz="1100" dirty="0">
                <a:solidFill>
                  <a:schemeClr val="bg1"/>
                </a:solidFill>
              </a:rPr>
              <a:t>  value = default_value</a:t>
            </a:r>
            <a:endParaRPr lang="fr-FR" sz="1100" dirty="0">
              <a:solidFill>
                <a:schemeClr val="accent2">
                  <a:lumMod val="40000"/>
                  <a:lumOff val="60000"/>
                </a:schemeClr>
              </a:solidFill>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a:t>
            </a:r>
            <a:r>
              <a:rPr lang="fr-FR" sz="1100" dirty="0">
                <a:solidFill>
                  <a:srgbClr val="00B0F0"/>
                </a:solidFill>
              </a:rPr>
              <a:t>if</a:t>
            </a:r>
            <a:r>
              <a:rPr lang="fr-FR" sz="1100" dirty="0">
                <a:solidFill>
                  <a:schemeClr val="bg1"/>
                </a:solidFill>
              </a:rPr>
              <a:t> user_input </a:t>
            </a:r>
            <a:r>
              <a:rPr lang="fr-FR" sz="1100" dirty="0">
                <a:solidFill>
                  <a:srgbClr val="00B0F0"/>
                </a:solidFill>
              </a:rPr>
              <a:t>else</a:t>
            </a:r>
            <a:r>
              <a:rPr lang="fr-FR" sz="1100" dirty="0">
                <a:solidFill>
                  <a:schemeClr val="bg1"/>
                </a:solidFill>
              </a:rPr>
              <a:t> default_value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61665"/>
          </a:xfrm>
          <a:prstGeom prst="rect">
            <a:avLst/>
          </a:prstGeom>
          <a:noFill/>
        </p:spPr>
        <p:txBody>
          <a:bodyPr wrap="square" rtlCol="0">
            <a:spAutoFit/>
          </a:bodyPr>
          <a:lstStyle/>
          <a:p>
            <a:r>
              <a:rPr lang="fr-FR" sz="120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or default_value</a:t>
            </a:r>
            <a:endParaRPr lang="fr-FR" sz="1100" dirty="0">
              <a:solidFill>
                <a:schemeClr val="accent2">
                  <a:lumMod val="75000"/>
                </a:schemeClr>
              </a:solidFill>
            </a:endParaRPr>
          </a:p>
        </p:txBody>
      </p:sp>
    </p:spTree>
    <p:extLst>
      <p:ext uri="{BB962C8B-B14F-4D97-AF65-F5344CB8AC3E}">
        <p14:creationId xmlns:p14="http://schemas.microsoft.com/office/powerpoint/2010/main" val="117236290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387</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a:t>
            </a:r>
            <a:r>
              <a:rPr lang="fr-FR" sz="1100" dirty="0">
                <a:solidFill>
                  <a:schemeClr val="bg1"/>
                </a:solidFill>
              </a:rPr>
              <a:t> country </a:t>
            </a:r>
            <a:r>
              <a:rPr lang="fr-FR" sz="1100" dirty="0">
                <a:solidFill>
                  <a:srgbClr val="00B0F0"/>
                </a:solidFill>
              </a:rPr>
              <a:t>== ‘’</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a:t>
            </a:r>
            <a:r>
              <a:rPr lang="fr-FR" sz="1100" dirty="0">
                <a:solidFill>
                  <a:srgbClr val="00B0F0"/>
                </a:solidFill>
              </a:rPr>
              <a:t>return True</a:t>
            </a:r>
          </a:p>
          <a:p>
            <a:r>
              <a:rPr lang="fr-FR" sz="1100" dirty="0">
                <a:solidFill>
                  <a:srgbClr val="00B0F0"/>
                </a:solidFill>
              </a:rPr>
              <a:t>else:</a:t>
            </a:r>
          </a:p>
          <a:p>
            <a:r>
              <a:rPr lang="fr-FR" sz="1100" dirty="0">
                <a:solidFill>
                  <a:schemeClr val="accent2">
                    <a:lumMod val="40000"/>
                    <a:lumOff val="60000"/>
                  </a:schemeClr>
                </a:solidFill>
              </a:rPr>
              <a:t>  </a:t>
            </a:r>
            <a:r>
              <a:rPr lang="fr-FR" sz="1100" dirty="0">
                <a:solidFill>
                  <a:srgbClr val="00B0F0"/>
                </a:solidFill>
              </a:rPr>
              <a:t>return False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return True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76999"/>
          </a:xfrm>
          <a:prstGeom prst="rect">
            <a:avLst/>
          </a:prstGeom>
          <a:noFill/>
        </p:spPr>
        <p:txBody>
          <a:bodyPr wrap="square" rtlCol="0">
            <a:spAutoFit/>
          </a:bodyPr>
          <a:lstStyle/>
          <a:p>
            <a:r>
              <a:rPr lang="fr-FR" sz="120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return</a:t>
            </a:r>
            <a:r>
              <a:rPr lang="fr-FR" sz="1100" dirty="0">
                <a:solidFill>
                  <a:schemeClr val="bg1"/>
                </a:solidFill>
              </a:rPr>
              <a:t>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 </a:t>
            </a:r>
            <a:endParaRPr lang="fr-FR" sz="1100" dirty="0">
              <a:solidFill>
                <a:schemeClr val="accent2">
                  <a:lumMod val="75000"/>
                </a:schemeClr>
              </a:solidFill>
            </a:endParaRPr>
          </a:p>
        </p:txBody>
      </p:sp>
    </p:spTree>
    <p:extLst>
      <p:ext uri="{BB962C8B-B14F-4D97-AF65-F5344CB8AC3E}">
        <p14:creationId xmlns:p14="http://schemas.microsoft.com/office/powerpoint/2010/main" val="391649116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388</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61582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 event == ‘’</a:t>
            </a:r>
            <a:r>
              <a:rPr lang="fr-FR" sz="1100" dirty="0">
                <a:solidFill>
                  <a:schemeClr val="accent6">
                    <a:lumMod val="40000"/>
                    <a:lumOff val="60000"/>
                  </a:schemeClr>
                </a:solidFill>
              </a:rPr>
              <a:t>payment</a:t>
            </a:r>
            <a:r>
              <a:rPr lang="fr-FR" sz="1100" dirty="0">
                <a:solidFill>
                  <a:srgbClr val="00B0F0"/>
                </a:solidFill>
              </a:rPr>
              <a:t>’’:</a:t>
            </a:r>
          </a:p>
          <a:p>
            <a:r>
              <a:rPr lang="fr-FR" sz="1100" dirty="0">
                <a:solidFill>
                  <a:srgbClr val="00B0F0"/>
                </a:solidFill>
              </a:rPr>
              <a:t>  process_payment()</a:t>
            </a:r>
          </a:p>
          <a:p>
            <a:r>
              <a:rPr lang="fr-FR" sz="1100" dirty="0">
                <a:solidFill>
                  <a:srgbClr val="00B0F0"/>
                </a:solidFill>
              </a:rPr>
              <a:t>elif event == ‘’</a:t>
            </a:r>
            <a:r>
              <a:rPr lang="fr-FR" sz="1100" dirty="0">
                <a:solidFill>
                  <a:schemeClr val="accent6">
                    <a:lumMod val="40000"/>
                    <a:lumOff val="60000"/>
                  </a:schemeClr>
                </a:solidFill>
              </a:rPr>
              <a:t>subscribe</a:t>
            </a:r>
            <a:r>
              <a:rPr lang="fr-FR" sz="1100" dirty="0">
                <a:solidFill>
                  <a:srgbClr val="00B0F0"/>
                </a:solidFill>
              </a:rPr>
              <a:t>’’:</a:t>
            </a:r>
          </a:p>
          <a:p>
            <a:r>
              <a:rPr lang="fr-FR" sz="1100" dirty="0">
                <a:solidFill>
                  <a:srgbClr val="00B0F0"/>
                </a:solidFill>
              </a:rPr>
              <a:t>  subscribe_user()</a:t>
            </a:r>
          </a:p>
          <a:p>
            <a:r>
              <a:rPr lang="fr-FR" sz="1100" dirty="0">
                <a:solidFill>
                  <a:srgbClr val="00B0F0"/>
                </a:solidFill>
              </a:rPr>
              <a:t>elif event == ‘’</a:t>
            </a:r>
            <a:r>
              <a:rPr lang="fr-FR" sz="1100" dirty="0">
                <a:solidFill>
                  <a:schemeClr val="accent6">
                    <a:lumMod val="40000"/>
                    <a:lumOff val="60000"/>
                  </a:schemeClr>
                </a:solidFill>
              </a:rPr>
              <a:t>delete</a:t>
            </a:r>
            <a:r>
              <a:rPr lang="fr-FR" sz="1100" dirty="0">
                <a:solidFill>
                  <a:srgbClr val="00B0F0"/>
                </a:solidFill>
              </a:rPr>
              <a:t>’’</a:t>
            </a:r>
          </a:p>
          <a:p>
            <a:r>
              <a:rPr lang="fr-FR" sz="1100" dirty="0">
                <a:solidFill>
                  <a:srgbClr val="00B0F0"/>
                </a:solidFill>
              </a:rPr>
              <a:t>  delete_user()</a:t>
            </a:r>
          </a:p>
          <a:p>
            <a:r>
              <a:rPr lang="fr-FR" sz="1100" dirty="0">
                <a:solidFill>
                  <a:srgbClr val="00B0F0"/>
                </a:solidFill>
              </a:rPr>
              <a:t>elif event == ‘’</a:t>
            </a:r>
            <a:r>
              <a:rPr lang="fr-FR" sz="1100" dirty="0">
                <a:solidFill>
                  <a:schemeClr val="accent6">
                    <a:lumMod val="40000"/>
                    <a:lumOff val="60000"/>
                  </a:schemeClr>
                </a:solidFill>
              </a:rPr>
              <a:t>invoice</a:t>
            </a:r>
            <a:r>
              <a:rPr lang="fr-FR" sz="1100" dirty="0">
                <a:solidFill>
                  <a:srgbClr val="00B0F0"/>
                </a:solidFill>
              </a:rPr>
              <a:t>’’:</a:t>
            </a:r>
          </a:p>
          <a:p>
            <a:r>
              <a:rPr lang="fr-FR" sz="1100" dirty="0">
                <a:solidFill>
                  <a:srgbClr val="00B0F0"/>
                </a:solidFill>
              </a:rPr>
              <a:t>  send_invoice()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446550"/>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 = </a:t>
            </a:r>
            <a:r>
              <a:rPr lang="fr-FR" sz="1100" dirty="0">
                <a:solidFill>
                  <a:srgbClr val="00B0F0"/>
                </a:solidFill>
              </a:rPr>
              <a:t>{‘’</a:t>
            </a:r>
            <a:r>
              <a:rPr lang="fr-FR" sz="1100" dirty="0">
                <a:solidFill>
                  <a:schemeClr val="accent6">
                    <a:lumMod val="40000"/>
                    <a:lumOff val="60000"/>
                  </a:schemeClr>
                </a:solidFill>
              </a:rPr>
              <a:t>payment</a:t>
            </a:r>
            <a:r>
              <a:rPr lang="fr-FR" sz="1100" dirty="0">
                <a:solidFill>
                  <a:srgbClr val="00B0F0"/>
                </a:solidFill>
              </a:rPr>
              <a:t>’’</a:t>
            </a:r>
            <a:r>
              <a:rPr lang="fr-FR" sz="1100" dirty="0">
                <a:solidFill>
                  <a:schemeClr val="accent3">
                    <a:lumMod val="20000"/>
                    <a:lumOff val="80000"/>
                  </a:schemeClr>
                </a:solidFill>
              </a:rPr>
              <a:t>: process_payment</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subscribe</a:t>
            </a:r>
            <a:r>
              <a:rPr lang="fr-FR" sz="1100" dirty="0">
                <a:solidFill>
                  <a:srgbClr val="00B0F0"/>
                </a:solidFill>
              </a:rPr>
              <a:t>’’</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subscribe_user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delete</a:t>
            </a:r>
            <a:r>
              <a:rPr lang="fr-FR" sz="1100" dirty="0">
                <a:solidFill>
                  <a:srgbClr val="00B0F0"/>
                </a:solidFill>
              </a:rPr>
              <a:t>’’</a:t>
            </a:r>
            <a:r>
              <a:rPr lang="fr-FR" sz="1100" dirty="0">
                <a:solidFill>
                  <a:schemeClr val="accent3">
                    <a:lumMod val="20000"/>
                    <a:lumOff val="80000"/>
                  </a:schemeClr>
                </a:solidFill>
              </a:rPr>
              <a:t> :</a:t>
            </a:r>
            <a:r>
              <a:rPr lang="fr-FR" sz="1100" dirty="0">
                <a:solidFill>
                  <a:srgbClr val="00B0F0"/>
                </a:solidFill>
              </a:rPr>
              <a:t> </a:t>
            </a:r>
            <a:r>
              <a:rPr lang="fr-FR" sz="1100" dirty="0">
                <a:solidFill>
                  <a:schemeClr val="accent3">
                    <a:lumMod val="20000"/>
                    <a:lumOff val="80000"/>
                  </a:schemeClr>
                </a:solidFill>
              </a:rPr>
              <a:t>delete_user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invoice</a:t>
            </a:r>
            <a:r>
              <a:rPr lang="fr-FR" sz="1100" dirty="0">
                <a:solidFill>
                  <a:srgbClr val="00B0F0"/>
                </a:solidFill>
              </a:rPr>
              <a:t>’’ </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send_invoice</a:t>
            </a:r>
            <a:r>
              <a:rPr lang="fr-FR" sz="1100" dirty="0">
                <a:solidFill>
                  <a:srgbClr val="00B0F0"/>
                </a:solidFill>
              </a:rPr>
              <a:t>}</a:t>
            </a:r>
          </a:p>
          <a:p>
            <a:endParaRPr lang="fr-FR" sz="1100" dirty="0">
              <a:solidFill>
                <a:srgbClr val="00B0F0"/>
              </a:solidFill>
            </a:endParaRPr>
          </a:p>
          <a:p>
            <a:r>
              <a:rPr lang="fr-FR" sz="1100" dirty="0">
                <a:solidFill>
                  <a:schemeClr val="accent3"/>
                </a:solidFill>
              </a:rPr>
              <a:t>func</a:t>
            </a:r>
            <a:r>
              <a:rPr lang="fr-FR" sz="1100" dirty="0">
                <a:solidFill>
                  <a:srgbClr val="00B0F0"/>
                </a:solidFill>
              </a:rPr>
              <a:t> = </a:t>
            </a:r>
            <a:r>
              <a:rPr lang="fr-FR" sz="1100" dirty="0">
                <a:solidFill>
                  <a:schemeClr val="accent3"/>
                </a:solidFill>
              </a:rPr>
              <a:t>d</a:t>
            </a:r>
            <a:r>
              <a:rPr lang="fr-FR" sz="1100" dirty="0">
                <a:solidFill>
                  <a:srgbClr val="00B0F0"/>
                </a:solidFill>
              </a:rPr>
              <a:t>.</a:t>
            </a:r>
            <a:r>
              <a:rPr lang="fr-FR" sz="1100" dirty="0">
                <a:solidFill>
                  <a:srgbClr val="8080CA"/>
                </a:solidFill>
              </a:rPr>
              <a:t>get</a:t>
            </a:r>
            <a:r>
              <a:rPr lang="fr-FR" sz="1100" dirty="0">
                <a:solidFill>
                  <a:srgbClr val="00B0F0"/>
                </a:solidFill>
              </a:rPr>
              <a:t>(</a:t>
            </a:r>
            <a:r>
              <a:rPr lang="fr-FR" sz="1100" dirty="0">
                <a:solidFill>
                  <a:srgbClr val="8080CA"/>
                </a:solidFill>
              </a:rPr>
              <a:t>event</a:t>
            </a:r>
            <a:r>
              <a:rPr lang="fr-FR" sz="1100" dirty="0">
                <a:solidFill>
                  <a:srgbClr val="00B0F0"/>
                </a:solidFill>
              </a:rPr>
              <a:t>, </a:t>
            </a:r>
            <a:r>
              <a:rPr lang="fr-FR" sz="1100" dirty="0">
                <a:solidFill>
                  <a:srgbClr val="8080CA"/>
                </a:solidFill>
              </a:rPr>
              <a:t>default</a:t>
            </a:r>
            <a:r>
              <a:rPr lang="fr-FR" sz="1100" dirty="0">
                <a:solidFill>
                  <a:srgbClr val="00B0F0"/>
                </a:solidFill>
              </a:rPr>
              <a:t>)</a:t>
            </a:r>
          </a:p>
          <a:p>
            <a:r>
              <a:rPr lang="fr-FR" sz="1100" dirty="0">
                <a:solidFill>
                  <a:srgbClr val="8080CA"/>
                </a:solidFill>
              </a:rPr>
              <a:t>func</a:t>
            </a:r>
            <a:r>
              <a:rPr lang="fr-FR" sz="1100" dirty="0">
                <a:solidFill>
                  <a:srgbClr val="00B0F0"/>
                </a:solidFill>
              </a:rPr>
              <a:t>()</a:t>
            </a: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393</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394</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395</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396</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397</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398</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**a_kwargs):</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a_kwargs:</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a_kwargs[cle]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a_kwargs[cle]))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a_kwargs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a:t>
            </a:r>
            <a:r>
              <a:rPr lang="fr-FR" sz="1200" dirty="0" err="1"/>
              <a:t>search</a:t>
            </a:r>
            <a:r>
              <a:rPr lang="fr-FR" sz="1200" dirty="0"/>
              <a:t>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a:t>
            </a:r>
            <a:r>
              <a:rPr lang="fr-FR" sz="1200" dirty="0" err="1"/>
              <a:t>search</a:t>
            </a:r>
            <a:r>
              <a:rPr lang="fr-FR" sz="1200" dirty="0"/>
              <a:t>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a:t>
            </a:r>
            <a:r>
              <a:rPr lang="fr-FR" sz="1200" dirty="0" err="1"/>
              <a:t>search</a:t>
            </a:r>
            <a:r>
              <a:rPr lang="fr-FR" sz="1200" dirty="0"/>
              <a:t>.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re.search</a:t>
            </a:r>
            <a:r>
              <a:rPr lang="fr-FR" sz="1000" dirty="0">
                <a:solidFill>
                  <a:schemeClr val="bg1"/>
                </a:solidFill>
              </a:rPr>
              <a:t>(r"abc", "abcdef")</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"abacadaeaf")</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t>
            </a:r>
          </a:p>
          <a:p>
            <a:r>
              <a:rPr lang="fr-FR" sz="1000" dirty="0">
                <a:solidFill>
                  <a:schemeClr val="bg1"/>
                </a:solidFill>
              </a:rPr>
              <a:t>&lt;_sre.SRE_Match object at 0x00AC1800&gt;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"abccc")</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print(f”I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a:t>
            </a:r>
            <a:r>
              <a:rPr lang="fr-FR" sz="1000" dirty="0" err="1">
                <a:solidFill>
                  <a:schemeClr val="bg1"/>
                </a:solidFill>
              </a:rPr>
              <a:t>re.search</a:t>
            </a:r>
            <a:r>
              <a:rPr lang="fr-FR" sz="1000" dirty="0">
                <a:solidFill>
                  <a:schemeClr val="bg1"/>
                </a:solidFill>
              </a:rPr>
              <a:t>(expression,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a:t>
            </a:r>
            <a:r>
              <a:rPr lang="fr-FR" sz="1200" dirty="0" err="1"/>
              <a:t>search</a:t>
            </a:r>
            <a:r>
              <a:rPr lang="fr-FR" sz="1200" dirty="0"/>
              <a:t>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a:t>
            </a:r>
            <a:r>
              <a:rPr lang="fr-FR" sz="1200" dirty="0" err="1"/>
              <a:t>search</a:t>
            </a:r>
            <a:r>
              <a:rPr lang="fr-FR" sz="1200" dirty="0"/>
              <a:t>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date.today():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err="1"/>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err="1"/>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err="1"/>
              <a:t>datetime.now</a:t>
            </a:r>
            <a:r>
              <a:rPr lang="fr-FR" sz="1200" i="1" dirty="0"/>
              <a:t>()</a:t>
            </a:r>
            <a:r>
              <a:rPr lang="fr-FR" sz="1200" dirty="0"/>
              <a:t>: renvoie l'objet </a:t>
            </a:r>
            <a:r>
              <a:rPr lang="fr-FR" sz="1200" i="1" dirty="0"/>
              <a:t>datetime</a:t>
            </a:r>
            <a:r>
              <a:rPr lang="fr-FR" sz="1200" dirty="0"/>
              <a:t> avec la date et l'heure actuelles ;</a:t>
            </a:r>
          </a:p>
          <a:p>
            <a:endParaRPr lang="fr-FR" sz="1200" dirty="0"/>
          </a:p>
          <a:p>
            <a:r>
              <a:rPr lang="fr-FR" sz="1200" dirty="0"/>
              <a:t>    </a:t>
            </a:r>
            <a:r>
              <a:rPr lang="fr-FR" sz="1200" dirty="0" err="1"/>
              <a:t>datetime.fromtimestamp</a:t>
            </a:r>
            <a:r>
              <a:rPr lang="fr-FR" sz="1200" dirty="0"/>
              <a:t>(timestamp):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a:t>
            </a:r>
            <a:r>
              <a:rPr lang="fr-FR" sz="1200" dirty="0" err="1"/>
              <a:t>soutstrait</a:t>
            </a:r>
            <a:endParaRPr lang="fr-FR" sz="1200" dirty="0"/>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323439"/>
          </a:xfrm>
          <a:prstGeom prst="rect">
            <a:avLst/>
          </a:prstGeom>
          <a:solidFill>
            <a:schemeClr val="tx1"/>
          </a:solidFill>
        </p:spPr>
        <p:txBody>
          <a:bodyPr wrap="square" rtlCol="0">
            <a:spAutoFit/>
          </a:bodyPr>
          <a:lstStyle/>
          <a:p>
            <a:r>
              <a:rPr lang="nn-NO" sz="1000" dirty="0">
                <a:solidFill>
                  <a:schemeClr val="bg1"/>
                </a:solidFill>
              </a:rPr>
              <a:t> from datetime import date</a:t>
            </a:r>
          </a:p>
          <a:p>
            <a:r>
              <a:rPr lang="nn-NO" sz="1000" dirty="0">
                <a:solidFill>
                  <a:schemeClr val="bg1"/>
                </a:solidFill>
              </a:rPr>
              <a:t>     </a:t>
            </a:r>
          </a:p>
          <a:p>
            <a:r>
              <a:rPr lang="nn-NO" sz="1000" dirty="0">
                <a:solidFill>
                  <a:schemeClr val="bg1"/>
                </a:solidFill>
              </a:rPr>
              <a:t>    f_date = date(2014, 7, 2)</a:t>
            </a:r>
          </a:p>
          <a:p>
            <a:r>
              <a:rPr lang="nn-NO" sz="1000" dirty="0">
                <a:solidFill>
                  <a:schemeClr val="bg1"/>
                </a:solidFill>
              </a:rPr>
              <a:t>    l_date = date(2018, 7, 11)</a:t>
            </a:r>
          </a:p>
          <a:p>
            <a:r>
              <a:rPr lang="nn-NO" sz="1000" dirty="0">
                <a:solidFill>
                  <a:schemeClr val="bg1"/>
                </a:solidFill>
              </a:rPr>
              <a:t>     </a:t>
            </a:r>
          </a:p>
          <a:p>
            <a:r>
              <a:rPr lang="nn-NO" sz="1000" dirty="0">
                <a:solidFill>
                  <a:schemeClr val="bg1"/>
                </a:solidFill>
              </a:rPr>
              <a:t>    delta = l_date - f_date</a:t>
            </a:r>
          </a:p>
          <a:p>
            <a:r>
              <a:rPr lang="nn-NO" sz="1000" dirty="0">
                <a:solidFill>
                  <a:schemeClr val="bg1"/>
                </a:solidFill>
              </a:rPr>
              <a:t>     </a:t>
            </a:r>
          </a:p>
          <a:p>
            <a:r>
              <a:rPr lang="nn-NO" sz="1000" dirty="0">
                <a:solidFill>
                  <a:schemeClr val="bg1"/>
                </a:solidFill>
              </a:rPr>
              <a:t>    print(delta.days)</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sys.stdin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21987796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parser.parse_args()</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parser.parse_args()</a:t>
            </a:r>
          </a:p>
          <a:p>
            <a:r>
              <a:rPr lang="en-US" sz="1100" dirty="0">
                <a:solidFill>
                  <a:schemeClr val="bg1"/>
                </a:solidFill>
              </a:rPr>
              <a:t>print("Vous avez précisé X =", args.x)</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parser.parse_args()</a:t>
            </a: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parser.parse_args()</a:t>
            </a:r>
          </a:p>
          <a:p>
            <a:endParaRPr lang="en-US" sz="1100" dirty="0">
              <a:solidFill>
                <a:schemeClr val="bg1"/>
              </a:solidFill>
            </a:endParaRP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if args.verbose:</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a:t>
            </a:r>
            <a:r>
              <a:rPr lang="fr-FR" sz="1200" dirty="0" err="1"/>
              <a:t>store_true</a:t>
            </a:r>
            <a:r>
              <a:rPr lang="fr-FR" sz="1200" dirty="0"/>
              <a:t>",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err="1">
                <a:highlight>
                  <a:srgbClr val="00FF00"/>
                </a:highlight>
              </a:rPr>
              <a:t>random.uniform</a:t>
            </a:r>
            <a:r>
              <a:rPr lang="fr-FR" sz="1200" b="1" dirty="0">
                <a:highlight>
                  <a:srgbClr val="00FF00"/>
                </a:highlight>
              </a:rPr>
              <a:t>(2, 5)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a:t>
            </a:r>
            <a:r>
              <a:rPr lang="fr-FR" sz="1200" dirty="0" err="1"/>
              <a:t>execute</a:t>
            </a:r>
            <a:r>
              <a:rPr lang="fr-FR" sz="1200" dirty="0"/>
              <a:t> script.py on obtient 9, c’est normal car python </a:t>
            </a:r>
            <a:r>
              <a:rPr lang="fr-FR" sz="1200" dirty="0" err="1"/>
              <a:t>execute</a:t>
            </a:r>
            <a:r>
              <a:rPr lang="fr-FR" sz="1200" dirty="0"/>
              <a:t>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6754840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
        <p:nvSpPr>
          <p:cNvPr id="2" name="Footer Placeholder 1">
            <a:extLst>
              <a:ext uri="{FF2B5EF4-FFF2-40B4-BE49-F238E27FC236}">
                <a16:creationId xmlns:a16="http://schemas.microsoft.com/office/drawing/2014/main" id="{08D4C4BD-1641-4C5E-817F-3CDB6814DE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26E9098-D5F9-4F16-88F4-EEE12B13E9DB}"/>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272442181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err="1">
                <a:solidFill>
                  <a:schemeClr val="bg1"/>
                </a:solidFill>
              </a:rPr>
              <a:t>sys.path.append</a:t>
            </a:r>
            <a:r>
              <a:rPr lang="fr-FR" sz="1100" dirty="0">
                <a:solidFill>
                  <a:schemeClr val="bg1"/>
                </a:solidFill>
              </a:rPr>
              <a:t>(r"C:\Users\MOTTIER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134975206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1285527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r>
              <a:rPr lang="sv-SE" sz="1100" dirty="0">
                <a:solidFill>
                  <a:schemeClr val="bg1"/>
                </a:solidFill>
              </a:rPr>
              <a:t>import logging</a:t>
            </a:r>
          </a:p>
          <a:p>
            <a:r>
              <a:rPr lang="sv-SE" sz="1100" dirty="0">
                <a:solidFill>
                  <a:schemeClr val="bg1"/>
                </a:solidFill>
              </a:rPr>
              <a:t>""" on definit ci-dessous le niveau de debug que l'on souhaite</a:t>
            </a:r>
          </a:p>
          <a:p>
            <a:r>
              <a:rPr lang="sv-SE" sz="1100" dirty="0">
                <a:solidFill>
                  <a:schemeClr val="bg1"/>
                </a:solidFill>
              </a:rPr>
              <a:t> par defaut le niveau est sur warning, et ci-dessous il est à DEBUG</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endParaRPr lang="sv-SE" sz="1100" dirty="0">
              <a:solidFill>
                <a:schemeClr val="bg1"/>
              </a:solidFill>
            </a:endParaRPr>
          </a:p>
          <a:p>
            <a:r>
              <a:rPr lang="sv-SE" sz="1100" dirty="0">
                <a:solidFill>
                  <a:schemeClr val="bg1"/>
                </a:solidFill>
              </a:rPr>
              <a:t>"""</a:t>
            </a:r>
          </a:p>
          <a:p>
            <a:r>
              <a:rPr lang="sv-SE" sz="1100" dirty="0">
                <a:solidFill>
                  <a:schemeClr val="bg1"/>
                </a:solidFill>
              </a:rPr>
              <a:t>level : parametre pour decrire le niveau de log desire. Choix entre</a:t>
            </a:r>
          </a:p>
          <a:p>
            <a:r>
              <a:rPr lang="sv-SE" sz="1100" dirty="0">
                <a:solidFill>
                  <a:schemeClr val="bg1"/>
                </a:solidFill>
              </a:rPr>
              <a:t>debug, info, warning, error et critical.</a:t>
            </a:r>
          </a:p>
          <a:p>
            <a:endParaRPr lang="sv-SE" sz="1100" dirty="0">
              <a:solidFill>
                <a:schemeClr val="bg1"/>
              </a:solidFill>
            </a:endParaRPr>
          </a:p>
          <a:p>
            <a:r>
              <a:rPr lang="sv-SE" sz="1100" dirty="0">
                <a:solidFill>
                  <a:schemeClr val="bg1"/>
                </a:solidFill>
              </a:rPr>
              <a:t>filename et filemode(w, a): Les parametres pour ecrire dans un fichier</a:t>
            </a:r>
          </a:p>
          <a:p>
            <a:endParaRPr lang="sv-SE" sz="1100" dirty="0">
              <a:solidFill>
                <a:schemeClr val="bg1"/>
              </a:solidFill>
            </a:endParaRPr>
          </a:p>
          <a:p>
            <a:r>
              <a:rPr lang="sv-SE" sz="1100" dirty="0">
                <a:solidFill>
                  <a:schemeClr val="bg1"/>
                </a:solidFill>
              </a:rPr>
              <a:t>format: Le parametre format afin de formatter le fichier affiché</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r>
              <a:rPr lang="sv-SE" sz="1100" dirty="0">
                <a:solidFill>
                  <a:schemeClr val="bg1"/>
                </a:solidFill>
              </a:rPr>
              <a:t>                    filename="app.log",</a:t>
            </a:r>
          </a:p>
          <a:p>
            <a:r>
              <a:rPr lang="sv-SE" sz="1100" dirty="0">
                <a:solidFill>
                  <a:schemeClr val="bg1"/>
                </a:solidFill>
              </a:rPr>
              <a:t>                    filemode="a",</a:t>
            </a:r>
          </a:p>
          <a:p>
            <a:r>
              <a:rPr lang="sv-SE" sz="1100" dirty="0">
                <a:solidFill>
                  <a:schemeClr val="bg1"/>
                </a:solidFill>
              </a:rPr>
              <a:t>                    format='%(asctime)s : %(levelname)s : %(message)s')</a:t>
            </a:r>
          </a:p>
          <a:p>
            <a:endParaRPr lang="sv-SE" sz="1100" dirty="0">
              <a:solidFill>
                <a:schemeClr val="bg1"/>
              </a:solidFill>
            </a:endParaRPr>
          </a:p>
          <a:p>
            <a:r>
              <a:rPr lang="sv-SE" sz="1100" dirty="0">
                <a:solidFill>
                  <a:schemeClr val="bg1"/>
                </a:solidFill>
              </a:rPr>
              <a:t>logging.debug("La fonction a bien été exécutée")</a:t>
            </a:r>
          </a:p>
          <a:p>
            <a:r>
              <a:rPr lang="sv-SE" sz="1100" dirty="0">
                <a:solidFill>
                  <a:schemeClr val="bg1"/>
                </a:solidFill>
              </a:rPr>
              <a:t>logging.info("Message d'information général")</a:t>
            </a:r>
          </a:p>
          <a:p>
            <a:r>
              <a:rPr lang="sv-SE" sz="1100" dirty="0">
                <a:solidFill>
                  <a:schemeClr val="bg1"/>
                </a:solidFill>
              </a:rPr>
              <a:t>logging.warning("Attention !")</a:t>
            </a:r>
          </a:p>
          <a:p>
            <a:r>
              <a:rPr lang="sv-SE" sz="1100" dirty="0">
                <a:solidFill>
                  <a:schemeClr val="bg1"/>
                </a:solidFill>
              </a:rPr>
              <a:t>logging.error("Une erreur est arrivée")</a:t>
            </a:r>
          </a:p>
          <a:p>
            <a:r>
              <a:rPr lang="sv-SE" sz="1100" dirty="0">
                <a:solidFill>
                  <a:schemeClr val="bg1"/>
                </a:solidFill>
              </a:rPr>
              <a:t>logging.critical("Erreur critique")</a:t>
            </a: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406025792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171323557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select.error:</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chaine.lower()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11969470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random.choice</a:t>
            </a:r>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random.choice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random.choice(liste)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185342"/>
            <a:ext cx="11706225" cy="461664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chaine.upper() </a:t>
            </a:r>
            <a:r>
              <a:rPr lang="fr-FR" altLang="fr-FR" sz="140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chaine.lower()</a:t>
            </a:r>
            <a:r>
              <a:rPr lang="fr-FR" altLang="fr-FR" sz="1400" dirty="0">
                <a:solidFill>
                  <a:schemeClr val="accent6"/>
                </a:solidFill>
                <a:latin typeface="Arial" panose="020B0604020202020204" pitchFamily="34" charset="0"/>
              </a:rPr>
              <a:t> </a:t>
            </a:r>
            <a:r>
              <a:rPr lang="fr-FR" altLang="fr-FR" sz="140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chaine.capitalize() </a:t>
            </a:r>
            <a:r>
              <a:rPr lang="fr-FR" altLang="fr-FR" sz="140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chaine.title() </a:t>
            </a:r>
            <a:r>
              <a:rPr lang="fr-FR" altLang="fr-FR" sz="140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a:t>
            </a:r>
            <a:r>
              <a:rPr lang="fr-FR" altLang="fr-FR" sz="140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a:t>
            </a:r>
            <a:r>
              <a:rPr lang="fr-FR" altLang="fr-FR" sz="140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a:t>
            </a:r>
            <a:r>
              <a:rPr lang="fr-FR" altLang="fr-FR" sz="140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a:t>
            </a:r>
            <a:r>
              <a:rPr lang="fr-FR" altLang="fr-FR" sz="1400" dirty="0">
                <a:solidFill>
                  <a:schemeClr val="accent5"/>
                </a:solidFill>
                <a:latin typeface="Arial" panose="020B0604020202020204" pitchFamily="34" charset="0"/>
              </a:rPr>
              <a:t>20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55</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593557" y="720790"/>
            <a:ext cx="10274969" cy="1477328"/>
          </a:xfrm>
          <a:prstGeom prst="rect">
            <a:avLst/>
          </a:prstGeom>
          <a:noFill/>
        </p:spPr>
        <p:txBody>
          <a:bodyPr wrap="square" rtlCol="0">
            <a:spAutoFit/>
          </a:bodyPr>
          <a:lstStyle/>
          <a:p>
            <a:r>
              <a:rPr lang="en-US" dirty="0"/>
              <a:t>string.upper() -&gt; convertie toute la string en majuscule</a:t>
            </a:r>
          </a:p>
          <a:p>
            <a:r>
              <a:rPr lang="en-US" dirty="0"/>
              <a:t>string.lower() -&gt; convertie toute la string en minuscule</a:t>
            </a:r>
          </a:p>
          <a:p>
            <a:r>
              <a:rPr lang="en-US" dirty="0"/>
              <a:t>string.capitalize -&gt; La premiere lettre sera en majuscule</a:t>
            </a:r>
          </a:p>
          <a:p>
            <a:r>
              <a:rPr lang="en-US" dirty="0"/>
              <a:t>string.title() -&gt; La premiere letter de chaque mot sera en majuscule</a:t>
            </a:r>
          </a:p>
          <a:p>
            <a:r>
              <a:rPr lang="en-US" dirty="0"/>
              <a:t>string.strip() -&gt; on retire les espaces en debut et fin de chaine</a:t>
            </a:r>
            <a:endParaRPr lang="fr-FR" dirty="0"/>
          </a:p>
        </p:txBody>
      </p:sp>
    </p:spTree>
    <p:extLst>
      <p:ext uri="{BB962C8B-B14F-4D97-AF65-F5344CB8AC3E}">
        <p14:creationId xmlns:p14="http://schemas.microsoft.com/office/powerpoint/2010/main" val="96129846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357230"/>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tout le monde’’</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‘50’’</a:t>
            </a:r>
            <a:r>
              <a:rPr lang="fr-FR" altLang="fr-FR" sz="140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[6]: </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a’’</a:t>
            </a:r>
            <a:r>
              <a:rPr lang="fr-FR" altLang="fr-FR" sz="1400" dirty="0" err="1">
                <a:solidFill>
                  <a:schemeClr val="accent6"/>
                </a:solidFill>
                <a:latin typeface="Arial" panose="020B0604020202020204" pitchFamily="34" charset="0"/>
              </a:rPr>
              <a:t>.isdigit</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Out[6]: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56</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374482" y="708014"/>
            <a:ext cx="10274969" cy="1477328"/>
          </a:xfrm>
          <a:prstGeom prst="rect">
            <a:avLst/>
          </a:prstGeom>
          <a:noFill/>
        </p:spPr>
        <p:txBody>
          <a:bodyPr wrap="square" rtlCol="0">
            <a:spAutoFit/>
          </a:bodyPr>
          <a:lstStyle/>
          <a:p>
            <a:r>
              <a:rPr lang="en-US" dirty="0"/>
              <a:t>string.isupper() -&gt; retourne un boolean</a:t>
            </a:r>
          </a:p>
          <a:p>
            <a:r>
              <a:rPr lang="en-US" dirty="0"/>
              <a:t>string.islower() -&gt; retourne un boolean</a:t>
            </a:r>
          </a:p>
          <a:p>
            <a:r>
              <a:rPr lang="en-US" dirty="0"/>
              <a:t>string.iscapitalize -&gt; retourne un boolean</a:t>
            </a:r>
          </a:p>
          <a:p>
            <a:r>
              <a:rPr lang="en-US" dirty="0"/>
              <a:t>string.istitle() -&gt; retourne un boolean</a:t>
            </a:r>
          </a:p>
          <a:p>
            <a:r>
              <a:rPr lang="en-US" dirty="0"/>
              <a:t>String.isdigit() -&gt; retourne un boolean</a:t>
            </a:r>
          </a:p>
        </p:txBody>
      </p:sp>
    </p:spTree>
    <p:extLst>
      <p:ext uri="{BB962C8B-B14F-4D97-AF65-F5344CB8AC3E}">
        <p14:creationId xmlns:p14="http://schemas.microsoft.com/office/powerpoint/2010/main" val="271548539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142358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940306"/>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a:t>
            </a:r>
            <a:r>
              <a:rPr lang="fr-FR" altLang="fr-FR" sz="1400" dirty="0">
                <a:solidFill>
                  <a:schemeClr val="accent6"/>
                </a:solidFill>
                <a:latin typeface="Arial" panose="020B0604020202020204" pitchFamily="34" charset="0"/>
              </a:rPr>
              <a:t>"Dupont"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3104215"/>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90499" y="393029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3"/>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r>
              <a:rPr lang="fr-FR" altLang="fr-FR" sz="1400" dirty="0">
                <a:solidFill>
                  <a:schemeClr val="bg1"/>
                </a:solidFill>
                <a:latin typeface="Arial" panose="020B0604020202020204" pitchFamily="34" charset="0"/>
              </a:rPr>
              <a:t>.format(</a:t>
            </a:r>
            <a:r>
              <a:rPr lang="fr-FR" altLang="fr-FR" sz="1400" dirty="0">
                <a:solidFill>
                  <a:schemeClr val="accent2"/>
                </a:solidFill>
                <a:latin typeface="Arial" panose="020B0604020202020204" pitchFamily="34" charset="0"/>
              </a:rPr>
              <a:t>no_rue</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nom_rue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code_postal</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nom_ville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pays</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"France"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81" y="1012056"/>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3527157"/>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9" y="5428920"/>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90498" y="588855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nom_rue=</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code_postal=</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nom_ville=</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pays=</a:t>
            </a:r>
            <a:r>
              <a:rPr lang="fr-FR" altLang="fr-FR" sz="1400" dirty="0">
                <a:solidFill>
                  <a:schemeClr val="accent6"/>
                </a:solidFill>
                <a:latin typeface="Arial" panose="020B0604020202020204" pitchFamily="34" charset="0"/>
              </a:rPr>
              <a:t>"France"</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57</a:t>
            </a:fld>
            <a:endParaRPr lang="fr-FR" dirty="0"/>
          </a:p>
        </p:txBody>
      </p:sp>
    </p:spTree>
    <p:extLst>
      <p:ext uri="{BB962C8B-B14F-4D97-AF65-F5344CB8AC3E}">
        <p14:creationId xmlns:p14="http://schemas.microsoft.com/office/powerpoint/2010/main" val="373452239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578</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579</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173251144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580</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c.execute.</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581</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a:t>
            </a:r>
            <a:r>
              <a:rPr lang="fr-FR" dirty="0" err="1"/>
              <a:t>Database</a:t>
            </a:r>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582</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583</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584</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585</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586</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106527538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590</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591</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592</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593</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594</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595</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596</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597</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598</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246000639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601</a:t>
            </a:fld>
            <a:endParaRPr lang="fr-FR" dirty="0"/>
          </a:p>
        </p:txBody>
      </p:sp>
    </p:spTree>
    <p:extLst>
      <p:ext uri="{BB962C8B-B14F-4D97-AF65-F5344CB8AC3E}">
        <p14:creationId xmlns:p14="http://schemas.microsoft.com/office/powerpoint/2010/main" val="1045058569"/>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108784355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250189438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a:t>
            </a:r>
            <a:r>
              <a:rPr lang="fr-FR" altLang="fr-FR" sz="6000" b="1" dirty="0" err="1">
                <a:solidFill>
                  <a:schemeClr val="accent5">
                    <a:lumMod val="75000"/>
                  </a:schemeClr>
                </a:solidFill>
              </a:rPr>
              <a:t>Tkinter</a:t>
            </a:r>
            <a:r>
              <a:rPr lang="fr-FR" altLang="fr-FR" sz="6000" b="1" dirty="0">
                <a:solidFill>
                  <a:schemeClr val="accent5">
                    <a:lumMod val="75000"/>
                  </a:schemeClr>
                </a:solidFill>
              </a:rPr>
              <a:t>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604</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358924235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605</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415628622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606</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887676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607</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733983029"/>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608</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427618288"/>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609</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2300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134427453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610</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3962027592"/>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611</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249966983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612</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71900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rgbClr val="EC8D24"/>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PyQt5</a:t>
            </a:r>
          </a:p>
        </p:txBody>
      </p:sp>
    </p:spTree>
    <p:extLst>
      <p:ext uri="{BB962C8B-B14F-4D97-AF65-F5344CB8AC3E}">
        <p14:creationId xmlns:p14="http://schemas.microsoft.com/office/powerpoint/2010/main" val="261242382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rgbClr val="EC8D24"/>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PyQt5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614</a:t>
            </a:fld>
            <a:endParaRPr lang="fr-FR" dirty="0"/>
          </a:p>
        </p:txBody>
      </p:sp>
      <p:sp>
        <p:nvSpPr>
          <p:cNvPr id="6" name="ZoneTexte 8">
            <a:extLst>
              <a:ext uri="{FF2B5EF4-FFF2-40B4-BE49-F238E27FC236}">
                <a16:creationId xmlns:a16="http://schemas.microsoft.com/office/drawing/2014/main" id="{E079ADFE-A985-4193-ACAD-FFA3FB2B27AB}"/>
              </a:ext>
            </a:extLst>
          </p:cNvPr>
          <p:cNvSpPr txBox="1"/>
          <p:nvPr/>
        </p:nvSpPr>
        <p:spPr>
          <a:xfrm>
            <a:off x="700338" y="1719961"/>
            <a:ext cx="11224964" cy="276999"/>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p:txBody>
      </p:sp>
      <p:pic>
        <p:nvPicPr>
          <p:cNvPr id="13" name="Picture 12" descr="A close up of a sign&#10;&#10;Description automatically generated">
            <a:extLst>
              <a:ext uri="{FF2B5EF4-FFF2-40B4-BE49-F238E27FC236}">
                <a16:creationId xmlns:a16="http://schemas.microsoft.com/office/drawing/2014/main" id="{411EBB8F-BB8C-4BB9-94D1-1D86F3AE43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73" y="1608193"/>
            <a:ext cx="576926" cy="500529"/>
          </a:xfrm>
          <a:prstGeom prst="rect">
            <a:avLst/>
          </a:prstGeom>
        </p:spPr>
      </p:pic>
    </p:spTree>
    <p:extLst>
      <p:ext uri="{BB962C8B-B14F-4D97-AF65-F5344CB8AC3E}">
        <p14:creationId xmlns:p14="http://schemas.microsoft.com/office/powerpoint/2010/main" val="242958346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617</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618</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619</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chaine_complete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(chaine_complete)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17667824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620</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621</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622</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PyCharm:</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625</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626</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err="1">
                <a:solidFill>
                  <a:schemeClr val="bg1"/>
                </a:solidFill>
              </a:rPr>
              <a:t>Created</a:t>
            </a:r>
            <a:r>
              <a:rPr lang="fr-FR" sz="1000" dirty="0">
                <a:solidFill>
                  <a:schemeClr val="bg1"/>
                </a:solidFill>
              </a:rPr>
              <a:t> the src/ directory. If </a:t>
            </a:r>
            <a:r>
              <a:rPr lang="fr-FR" sz="1000" dirty="0" err="1">
                <a:solidFill>
                  <a:schemeClr val="bg1"/>
                </a:solidFill>
              </a:rPr>
              <a:t>you</a:t>
            </a:r>
            <a:r>
              <a:rPr lang="fr-FR" sz="1000" dirty="0">
                <a:solidFill>
                  <a:schemeClr val="bg1"/>
                </a:solidFill>
              </a:rPr>
              <a:t> have PySide2 </a:t>
            </a:r>
            <a:r>
              <a:rPr lang="fr-FR" sz="1000" dirty="0" err="1">
                <a:solidFill>
                  <a:schemeClr val="bg1"/>
                </a:solidFill>
              </a:rPr>
              <a:t>installed</a:t>
            </a:r>
            <a:r>
              <a:rPr lang="fr-FR" sz="1000" dirty="0">
                <a:solidFill>
                  <a:schemeClr val="bg1"/>
                </a:solidFill>
              </a:rPr>
              <a:t>, </a:t>
            </a:r>
            <a:r>
              <a:rPr lang="fr-FR" sz="1000" dirty="0" err="1">
                <a:solidFill>
                  <a:schemeClr val="bg1"/>
                </a:solidFill>
              </a:rPr>
              <a:t>you</a:t>
            </a:r>
            <a:r>
              <a:rPr lang="fr-FR" sz="1000" dirty="0">
                <a:solidFill>
                  <a:schemeClr val="bg1"/>
                </a:solidFill>
              </a:rPr>
              <a:t> can </a:t>
            </a:r>
            <a:r>
              <a:rPr lang="fr-FR" sz="1000" dirty="0" err="1">
                <a:solidFill>
                  <a:schemeClr val="bg1"/>
                </a:solidFill>
              </a:rPr>
              <a:t>now</a:t>
            </a:r>
            <a:r>
              <a:rPr lang="fr-FR" sz="1000" dirty="0">
                <a:solidFill>
                  <a:schemeClr val="bg1"/>
                </a:solidFill>
              </a:rPr>
              <a:t>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err="1">
                <a:solidFill>
                  <a:schemeClr val="bg1"/>
                </a:solidFill>
              </a:rPr>
              <a:t>Created</a:t>
            </a:r>
            <a:r>
              <a:rPr lang="fr-FR" sz="1000" dirty="0">
                <a:solidFill>
                  <a:schemeClr val="bg1"/>
                </a:solidFill>
              </a:rPr>
              <a:t>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627</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a:t>
            </a:r>
            <a:r>
              <a:rPr lang="en-US" sz="1000" dirty="0" err="1">
                <a:solidFill>
                  <a:schemeClr val="bg1"/>
                </a:solidFill>
              </a:rPr>
              <a:t>trouve</a:t>
            </a:r>
            <a:r>
              <a:rPr lang="en-US" sz="1000" dirty="0">
                <a:solidFill>
                  <a:schemeClr val="bg1"/>
                </a:solidFill>
              </a:rPr>
              <a:t>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628</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629</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29693769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a:t>
            </a:r>
            <a:r>
              <a:rPr lang="fr-FR" sz="1200" dirty="0" err="1"/>
              <a:t>it's</a:t>
            </a:r>
            <a:r>
              <a:rPr lang="fr-FR" sz="1200" dirty="0"/>
              <a:t>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a:t>
            </a:r>
            <a:r>
              <a:rPr lang="fr-FR" sz="1200" dirty="0" err="1"/>
              <a:t>let's</a:t>
            </a:r>
            <a:r>
              <a:rPr lang="fr-FR" sz="1200" dirty="0"/>
              <a:t>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635</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636</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637</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638</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639</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358196858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640</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641</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642</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643</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644</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645</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646</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647</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648</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a:t>reST</a:t>
            </a:r>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reST: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649</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52505076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650</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651</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652</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653</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err="1"/>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a:t>
            </a:r>
            <a:r>
              <a:rPr lang="fr-FR" sz="1200" dirty="0" err="1"/>
              <a:t>tkinter</a:t>
            </a:r>
            <a:r>
              <a:rPr lang="fr-FR" sz="1200" dirty="0"/>
              <a:t>.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654</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655</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656</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657</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658</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659</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290962975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660</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661</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662</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663</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664</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665</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666</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667</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668</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669</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found</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67</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228683620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670</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671</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672</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673</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674</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675</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676</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677</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678</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679</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61539764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680</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681</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682</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683</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684</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685</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686</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687</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688</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689</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69</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48704446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690</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691</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692</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693</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694</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695</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696</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697</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698</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699</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''.join(random.choice(symboles)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t>
            </a:r>
            <a:r>
              <a:rPr lang="fr-FR" altLang="fr-FR" sz="1100" dirty="0" err="1">
                <a:solidFill>
                  <a:schemeClr val="bg2">
                    <a:lumMod val="90000"/>
                  </a:schemeClr>
                </a:solidFill>
              </a:rPr>
              <a:t>ascii_letters</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a:t>
            </a:r>
            <a:r>
              <a:rPr lang="fr-FR" altLang="fr-FR" sz="1100" dirty="0" err="1">
                <a:solidFill>
                  <a:schemeClr val="bg2">
                    <a:lumMod val="90000"/>
                  </a:schemeClr>
                </a:solidFill>
              </a:rPr>
              <a:t>i.isupper</a:t>
            </a:r>
            <a:r>
              <a:rPr lang="fr-FR" altLang="fr-FR" sz="1100" dirty="0">
                <a:solidFill>
                  <a:schemeClr val="bg2">
                    <a:lumMod val="90000"/>
                  </a:schemeClr>
                </a:solidFill>
              </a:rPr>
              <a:t>()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a:t>
            </a:r>
            <a:r>
              <a:rPr lang="fr-FR" altLang="fr-FR" sz="1100" dirty="0" err="1">
                <a:solidFill>
                  <a:schemeClr val="bg2">
                    <a:lumMod val="90000"/>
                  </a:schemeClr>
                </a:solidFill>
              </a:rPr>
              <a:t>n.isdigit</a:t>
            </a:r>
            <a:r>
              <a:rPr lang="fr-FR" altLang="fr-FR" sz="1100" dirty="0">
                <a:solidFill>
                  <a:schemeClr val="bg2">
                    <a:lumMod val="90000"/>
                  </a:schemeClr>
                </a:solidFill>
              </a:rPr>
              <a: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47546784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700</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701</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702</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703</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704</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705</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706</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707</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71</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38983517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7796189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5864"/>
            <a:ext cx="1915909" cy="147732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condition: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1</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2</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N</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2837590"/>
            <a:ext cx="9193542"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nb = 7 # On garde la variable contenant le nombre dont on veut la table de multiplication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 = 0 # C'est notre variable compteur que nous allons incrémenter dans la boucle</a:t>
            </a:r>
          </a:p>
          <a:p>
            <a:pPr lvl="0" eaLnBrk="0" fontAlgn="base" hangingPunct="0">
              <a:spcBef>
                <a:spcPct val="0"/>
              </a:spcBef>
              <a:spcAft>
                <a:spcPct val="0"/>
              </a:spcAft>
            </a:pPr>
            <a:endParaRPr lang="fr-FR" altLang="fr-FR" dirty="0">
              <a:solidFill>
                <a:schemeClr val="bg1"/>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i &lt; 10: # Tant que i est strictement inférieure à 10</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print(i + 1, "*", nb, "=", (i + 1) * nb)</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i += 1 # On incrémente i de 1 à chaque tour de boucle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46736"/>
            <a:ext cx="2710999" cy="369332"/>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for element in sequence: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57363"/>
            <a:ext cx="3252814" cy="92333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721988"/>
            <a:ext cx="8691803"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in "AEIOUYaeiouy": # lettre est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p>
          <a:p>
            <a:pPr lvl="0" eaLnBrk="0" fontAlgn="base" hangingPunct="0">
              <a:spcBef>
                <a:spcPct val="0"/>
              </a:spcBef>
              <a:spcAft>
                <a:spcPct val="0"/>
              </a:spcAft>
            </a:pPr>
            <a:r>
              <a:rPr lang="fr-FR" altLang="fr-FR" dirty="0">
                <a:solidFill>
                  <a:schemeClr val="bg1"/>
                </a:solidFill>
                <a:latin typeface="Arial" panose="020B0604020202020204" pitchFamily="34" charset="0"/>
              </a:rPr>
              <a:t>    else: # lettre est une consonne... ou plus exactement, lettre n'est pas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228598" y="485012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85</a:t>
            </a:fld>
            <a:endParaRPr lang="fr-FR" dirty="0"/>
          </a:p>
        </p:txBody>
      </p:sp>
    </p:spTree>
    <p:extLst>
      <p:ext uri="{BB962C8B-B14F-4D97-AF65-F5344CB8AC3E}">
        <p14:creationId xmlns:p14="http://schemas.microsoft.com/office/powerpoint/2010/main" val="26982131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59257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8" y="3207174"/>
            <a:ext cx="8691803"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i = 1</a:t>
            </a:r>
          </a:p>
          <a:p>
            <a:pPr lvl="0" eaLnBrk="0" fontAlgn="base" hangingPunct="0">
              <a:spcBef>
                <a:spcPct val="0"/>
              </a:spcBef>
              <a:spcAft>
                <a:spcPct val="0"/>
              </a:spcAft>
            </a:pPr>
            <a:r>
              <a:rPr lang="fr-FR" altLang="fr-FR" dirty="0">
                <a:solidFill>
                  <a:schemeClr val="bg1"/>
                </a:solidFill>
                <a:latin typeface="Arial" panose="020B0604020202020204" pitchFamily="34" charset="0"/>
              </a:rPr>
              <a:t>while i &lt; 20: # Tant que i est inférieure à 20</a:t>
            </a:r>
          </a:p>
          <a:p>
            <a:pPr lvl="0" eaLnBrk="0" fontAlgn="base" hangingPunct="0">
              <a:spcBef>
                <a:spcPct val="0"/>
              </a:spcBef>
              <a:spcAft>
                <a:spcPct val="0"/>
              </a:spcAft>
            </a:pPr>
            <a:r>
              <a:rPr lang="fr-FR" altLang="fr-FR" dirty="0">
                <a:solidFill>
                  <a:schemeClr val="bg1"/>
                </a:solidFill>
                <a:latin typeface="Arial" panose="020B0604020202020204" pitchFamily="34" charset="0"/>
              </a:rPr>
              <a:t>    if i % 3 == 0:</a:t>
            </a:r>
          </a:p>
          <a:p>
            <a:pPr lvl="0" eaLnBrk="0" fontAlgn="base" hangingPunct="0">
              <a:spcBef>
                <a:spcPct val="0"/>
              </a:spcBef>
              <a:spcAft>
                <a:spcPct val="0"/>
              </a:spcAft>
            </a:pPr>
            <a:r>
              <a:rPr lang="fr-FR" altLang="fr-FR" dirty="0">
                <a:solidFill>
                  <a:schemeClr val="bg1"/>
                </a:solidFill>
                <a:latin typeface="Arial" panose="020B0604020202020204" pitchFamily="34" charset="0"/>
              </a:rPr>
              <a:t>        i += 4 # On ajoute 4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print("On incrémente i de 4. i est maintenant égale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continue # On retourne au while sans exécuter les autres lignes</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print("La variable i =", i)</a:t>
            </a:r>
          </a:p>
          <a:p>
            <a:pPr lvl="0" eaLnBrk="0" fontAlgn="base" hangingPunct="0">
              <a:spcBef>
                <a:spcPct val="0"/>
              </a:spcBef>
              <a:spcAft>
                <a:spcPct val="0"/>
              </a:spcAft>
            </a:pPr>
            <a:r>
              <a:rPr lang="fr-FR" altLang="fr-FR" dirty="0">
                <a:solidFill>
                  <a:schemeClr val="bg1"/>
                </a:solidFill>
                <a:latin typeface="Arial" panose="020B0604020202020204" pitchFamily="34" charset="0"/>
              </a:rPr>
              <a:t>    i += 1 # Dans le cas classique on ajoute juste 1 à i</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86</a:t>
            </a:fld>
            <a:endParaRPr lang="fr-FR" dirty="0"/>
          </a:p>
        </p:txBody>
      </p:sp>
    </p:spTree>
    <p:extLst>
      <p:ext uri="{BB962C8B-B14F-4D97-AF65-F5344CB8AC3E}">
        <p14:creationId xmlns:p14="http://schemas.microsoft.com/office/powerpoint/2010/main" val="31039078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87</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88</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89</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a:solidFill>
                  <a:schemeClr val="bg1"/>
                </a:solidFill>
              </a:rPr>
              <a:t>autre_liste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autre_liste:</a:t>
            </a:r>
          </a:p>
          <a:p>
            <a:r>
              <a:rPr lang="fr-FR" sz="1200" dirty="0">
                <a:solidFill>
                  <a:schemeClr val="bg1"/>
                </a:solidFill>
              </a:rPr>
              <a:t>...     print("La lettre {} est la {}e de l'alphabet.".format(lettre,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4036541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11669122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deque</a:t>
            </a: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36910956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a:t>
            </a:r>
            <a:r>
              <a:rPr lang="fr-FR" altLang="fr-FR" sz="6000" dirty="0" err="1">
                <a:solidFill>
                  <a:schemeClr val="accent5">
                    <a:lumMod val="75000"/>
                  </a:schemeClr>
                </a:solidFill>
              </a:rPr>
              <a:t>operator</a:t>
            </a:r>
            <a:r>
              <a:rPr lang="fr-FR" altLang="fr-FR" sz="6000" dirty="0">
                <a:solidFill>
                  <a:schemeClr val="accent5">
                    <a:lumMod val="75000"/>
                  </a:schemeClr>
                </a:solidFill>
              </a:rPr>
              <a:t>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98</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125494611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49688</TotalTime>
  <Words>114219</Words>
  <Application>Microsoft Office PowerPoint</Application>
  <PresentationFormat>Grand écran</PresentationFormat>
  <Paragraphs>13047</Paragraphs>
  <Slides>707</Slides>
  <Notes>5</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707</vt:i4>
      </vt:variant>
    </vt:vector>
  </HeadingPairs>
  <TitlesOfParts>
    <vt:vector size="716" baseType="lpstr">
      <vt:lpstr>Arial</vt:lpstr>
      <vt:lpstr>Arial Unicode MS</vt:lpstr>
      <vt:lpstr>Calibri</vt:lpstr>
      <vt:lpstr>Calibri Light</vt:lpstr>
      <vt:lpstr>Consolas</vt:lpstr>
      <vt:lpstr>Courier New</vt:lpstr>
      <vt:lpstr>Symbol</vt:lpstr>
      <vt:lpstr>Wingdings</vt:lpstr>
      <vt:lpstr>Thème Office</vt:lpstr>
      <vt:lpstr>Python</vt:lpstr>
      <vt:lpstr>Présentation PowerPoint</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vt:lpstr>
      <vt:lpstr>Les booléens</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Les chaines de caractères</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 1/2</vt:lpstr>
      <vt:lpstr>Les chemins 2/2</vt:lpstr>
      <vt:lpstr>Les fonctions</vt:lpstr>
      <vt:lpstr>Les fonctions</vt:lpstr>
      <vt:lpstr>Creation de fonctions</vt:lpstr>
      <vt:lpstr>Valeurs par defaut des parametres</vt:lpstr>
      <vt:lpstr>Présentation PowerPoint</vt:lpstr>
      <vt:lpstr>Signature d’une fonction</vt:lpstr>
      <vt:lpstr>L ’instruction return</vt:lpstr>
      <vt:lpstr>[🐍PyTricks]: Functions are first-class citizens in Python </vt:lpstr>
      <vt:lpstr>*args and **kwargs in python </vt:lpstr>
      <vt:lpstr>La fonction map() 1/2 </vt:lpstr>
      <vt:lpstr>La fonction map() 2/2 </vt:lpstr>
      <vt:lpstr>La fonction filter() </vt:lpstr>
      <vt:lpstr>La fonction any() </vt:lpstr>
      <vt:lpstr>Les fonctions lambda 1/3 </vt:lpstr>
      <vt:lpstr>Les fonctions lambda 2/3 </vt:lpstr>
      <vt:lpstr>Les fonctions lambda 3/3 </vt:lpstr>
      <vt:lpstr>La methode import 1/2</vt:lpstr>
      <vt:lpstr>La methode import 2/2</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Gérez les exceptions</vt:lpstr>
      <vt:lpstr>Look Before You Leap – LBYL   It’s Easier to Ask for Forgiveness than Permission - EAFP</vt:lpstr>
      <vt:lpstr>Gérez les exceptions 1/</vt:lpstr>
      <vt:lpstr>Gérez les exceptions 1/</vt:lpstr>
      <vt:lpstr>Gérez les exceptions 2/</vt:lpstr>
      <vt:lpstr>Forme plus complète 3/</vt:lpstr>
      <vt:lpstr>Forme plus complète Les mots-clés else et finally 4/</vt:lpstr>
      <vt:lpstr>Forme plus complète  exemple 1: 4/</vt:lpstr>
      <vt:lpstr>Forme plus complete exemple 2: 5/</vt:lpstr>
      <vt:lpstr>Un petit bonus : le mot-clé pass</vt:lpstr>
      <vt:lpstr>Les assertions 1/3</vt:lpstr>
      <vt:lpstr>Les assertions 2/3</vt:lpstr>
      <vt:lpstr>Les assertions 3/3</vt:lpstr>
      <vt:lpstr>Lever une exception</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List comprehension</vt:lpstr>
      <vt:lpstr>List comprehension 1/8</vt:lpstr>
      <vt:lpstr>List comprehension 2/8</vt:lpstr>
      <vt:lpstr>List compréhension 3/8</vt:lpstr>
      <vt:lpstr>List compréhension 4/8 exemple1</vt:lpstr>
      <vt:lpstr>List compréhension 5/8 exemple 2</vt:lpstr>
      <vt:lpstr>List compréhension 6/8 exemple 3</vt:lpstr>
      <vt:lpstr>List compréhension 7/8 exemple 4</vt:lpstr>
      <vt:lpstr>List compréhension 8/8 exemple 5</vt:lpstr>
      <vt:lpstr>Résumé</vt:lpstr>
      <vt:lpstr>Sets</vt:lpstr>
      <vt:lpstr>Sets</vt:lpstr>
      <vt:lpstr>Présentation PowerPoint</vt:lpstr>
      <vt:lpstr>Présentation PowerPoint</vt:lpstr>
      <vt:lpstr>Utilisez des dictionnaires{}</vt:lpstr>
      <vt:lpstr>Utilisez des dictionnaires{} 1/13</vt:lpstr>
      <vt:lpstr>Utilisez des dictionnaires{} 2/13</vt:lpstr>
      <vt:lpstr>Utilisez des dictionnaires{} 3/13</vt:lpstr>
      <vt:lpstr>Utilisez des dictionnaires{} 4/13</vt:lpstr>
      <vt:lpstr>Utilisez des dictionnaires{} 4/13</vt:lpstr>
      <vt:lpstr>Utilisez des dictionnaires{} 5/13</vt:lpstr>
      <vt:lpstr>Utilisez des dictionnaires{} 6/13</vt:lpstr>
      <vt:lpstr>Utilisez des dictionnaires{} 7/13</vt:lpstr>
      <vt:lpstr>Utilisez des dictionnaires{} 8/13</vt:lpstr>
      <vt:lpstr>Utilisez des dictionnaires{} 9/13</vt:lpstr>
      <vt:lpstr>Utilisez des dictionnaires{} 10/13</vt:lpstr>
      <vt:lpstr>Utilisez des dictionnaires{} 11/13</vt:lpstr>
      <vt:lpstr>Utilisez des dictionnaires{} 12/13</vt:lpstr>
      <vt:lpstr>Utilisez des dictionnaires{} 13/13</vt:lpstr>
      <vt:lpstr>[🐍PyTricks]: How to sort a python dict by value</vt:lpstr>
      <vt:lpstr>[🐍PyTricks]: The get() method on Python dicts and is « default » arg</vt:lpstr>
      <vt:lpstr>Résume</vt:lpstr>
      <vt:lpstr>Generator Expressions</vt:lpstr>
      <vt:lpstr>Generator Expressions</vt:lpstr>
      <vt:lpstr>Unpacking operator</vt:lpstr>
      <vt:lpstr>Unpacking operator</vt:lpstr>
      <vt:lpstr>Utiliser des fichiers et des dossiers</vt:lpstr>
      <vt:lpstr>Utiliser des fichiers 1/12</vt:lpstr>
      <vt:lpstr>Utiliser des fichiers 2/12</vt:lpstr>
      <vt:lpstr>Utiliser des fichiers 3/12</vt:lpstr>
      <vt:lpstr>Utiliser des fichiers 4/12</vt:lpstr>
      <vt:lpstr>Utiliser des fichiers 5/12</vt:lpstr>
      <vt:lpstr>Utiliser des fichiers 6/12</vt:lpstr>
      <vt:lpstr>Utiliser des fichiers 7/12</vt:lpstr>
      <vt:lpstr>Utiliser des fichiers 8/12</vt:lpstr>
      <vt:lpstr>Lister fichiers et dossiers 9/12</vt:lpstr>
      <vt:lpstr>Lister fichiers et dossiers 10/12</vt:lpstr>
      <vt:lpstr>Créer un dossiers 11/12</vt:lpstr>
      <vt:lpstr>Supprimer un fichier ou  un dossier 12/12</vt:lpstr>
      <vt:lpstr>Résumé</vt:lpstr>
      <vt:lpstr>Recherche récursive d’un fichier</vt:lpstr>
      <vt:lpstr>Recherche récursive </vt:lpstr>
      <vt:lpstr>Recherche récursive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vt:lpstr>
      <vt:lpstr>L'héritage simple 3/</vt:lpstr>
      <vt:lpstr>L'héritage simple 4/</vt:lpstr>
      <vt:lpstr>L'héritage simple 5/</vt:lpstr>
      <vt:lpstr>L'héritage simple 5/6</vt:lpstr>
      <vt:lpstr>L'héritage simple 7/</vt:lpstr>
      <vt:lpstr>L’héritage 8/</vt:lpstr>
      <vt:lpstr>L’héritage 9/ la methode super()</vt:lpstr>
      <vt:lpstr>L’héritage 10/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2/4</vt:lpstr>
      <vt:lpstr>OOP object oriented programming – inheritance and Polymorphisme 3/4</vt:lpstr>
      <vt:lpstr>OOP object oriented programming – inheritance and Polymorphisme 4/4</vt:lpstr>
      <vt:lpstr>Découvrez la boucle for</vt:lpstr>
      <vt:lpstr>Découvrez la boucle for 1/12</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Présentation PowerPoint</vt:lpstr>
      <vt:lpstr>5 astuces python 1/5</vt:lpstr>
      <vt:lpstr>5 astuces python 2/5</vt:lpstr>
      <vt:lpstr>5 astuces python 3/5</vt:lpstr>
      <vt:lpstr>5 astuces python 4/5</vt:lpstr>
      <vt:lpstr>5 astuces python 5/5</vt:lpstr>
      <vt:lpstr>Appréhendez les décorateurs</vt:lpstr>
      <vt:lpstr>Appréhendez les décorateurs</vt:lpstr>
      <vt:lpstr>En Théorie</vt:lpstr>
      <vt:lpstr>En Théorie</vt:lpstr>
      <vt:lpstr>En Théorie</vt:lpstr>
      <vt:lpstr>En Théorie</vt:lpstr>
      <vt:lpstr>En Théorie</vt:lpstr>
      <vt:lpstr>En Théorie</vt:lpstr>
      <vt:lpstr>En Théorie 1/5</vt:lpstr>
      <vt:lpstr>En Théorie 2/5</vt:lpstr>
      <vt:lpstr>En Théorie 3/6</vt:lpstr>
      <vt:lpstr>En Théorie 4/6</vt:lpstr>
      <vt:lpstr>En Théorie 5/6</vt:lpstr>
      <vt:lpstr>En Théorie 6/6</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Calcul du nombres de jours entre 2 dates</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Créez des interfaces graphiques avec Tkinter</vt:lpstr>
      <vt:lpstr>TKINTER</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Présentation PowerPoint</vt:lpstr>
      <vt:lpstr>PyQt5 1/</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268</cp:revision>
  <dcterms:created xsi:type="dcterms:W3CDTF">2020-09-16T12:19:47Z</dcterms:created>
  <dcterms:modified xsi:type="dcterms:W3CDTF">2020-12-14T10:55:59Z</dcterms:modified>
</cp:coreProperties>
</file>